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1" r:id="rId1"/>
    <p:sldMasterId id="2147483658" r:id="rId2"/>
  </p:sldMasterIdLst>
  <p:notesMasterIdLst>
    <p:notesMasterId r:id="rId30"/>
  </p:notesMasterIdLst>
  <p:handoutMasterIdLst>
    <p:handoutMasterId r:id="rId31"/>
  </p:handoutMasterIdLst>
  <p:sldIdLst>
    <p:sldId id="315" r:id="rId3"/>
    <p:sldId id="335" r:id="rId4"/>
    <p:sldId id="547" r:id="rId5"/>
    <p:sldId id="520" r:id="rId6"/>
    <p:sldId id="443" r:id="rId7"/>
    <p:sldId id="577" r:id="rId8"/>
    <p:sldId id="548" r:id="rId9"/>
    <p:sldId id="576" r:id="rId10"/>
    <p:sldId id="551" r:id="rId11"/>
    <p:sldId id="529" r:id="rId12"/>
    <p:sldId id="538" r:id="rId13"/>
    <p:sldId id="579" r:id="rId14"/>
    <p:sldId id="580" r:id="rId15"/>
    <p:sldId id="566" r:id="rId16"/>
    <p:sldId id="570" r:id="rId17"/>
    <p:sldId id="488" r:id="rId18"/>
    <p:sldId id="489" r:id="rId19"/>
    <p:sldId id="574" r:id="rId20"/>
    <p:sldId id="565" r:id="rId21"/>
    <p:sldId id="575" r:id="rId22"/>
    <p:sldId id="581" r:id="rId23"/>
    <p:sldId id="582" r:id="rId24"/>
    <p:sldId id="573" r:id="rId25"/>
    <p:sldId id="470" r:id="rId26"/>
    <p:sldId id="533" r:id="rId27"/>
    <p:sldId id="378" r:id="rId28"/>
    <p:sldId id="578"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F0AD34-9CE9-3EE4-E473-19F2090B5117}" name="Monica Szydlik" initials="MS" userId="5d416ce574a3d219" providerId="Windows Live"/>
  <p188:author id="{31E256A6-4736-1467-7DF5-4D5844B76F64}" name="abby@lisawiseconsulting.com" initials="a" userId="e7c434d34a45164d"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8C4"/>
    <a:srgbClr val="EB6D32"/>
    <a:srgbClr val="A76E00"/>
    <a:srgbClr val="00638B"/>
    <a:srgbClr val="898989"/>
    <a:srgbClr val="595959"/>
    <a:srgbClr val="FEF6F0"/>
    <a:srgbClr val="34627B"/>
    <a:srgbClr val="CDF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36" autoAdjust="0"/>
    <p:restoredTop sz="96357" autoAdjust="0"/>
  </p:normalViewPr>
  <p:slideViewPr>
    <p:cSldViewPr snapToGrid="0" snapToObjects="1">
      <p:cViewPr varScale="1">
        <p:scale>
          <a:sx n="110" d="100"/>
          <a:sy n="110" d="100"/>
        </p:scale>
        <p:origin x="174"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notesViewPr>
    <p:cSldViewPr snapToGrid="0" snapToObjects="1">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8/10/relationships/authors" Targe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911855-D029-9D00-0852-1543670A7D55}"/>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07460E6D-DBCD-E647-087E-D7CBCC0B3340}"/>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F91F585-8995-42C9-88A0-E0F42230471C}" type="datetimeFigureOut">
              <a:rPr lang="en-US" smtClean="0"/>
              <a:t>10/23/2023</a:t>
            </a:fld>
            <a:endParaRPr lang="en-US"/>
          </a:p>
        </p:txBody>
      </p:sp>
      <p:sp>
        <p:nvSpPr>
          <p:cNvPr id="4" name="Footer Placeholder 3">
            <a:extLst>
              <a:ext uri="{FF2B5EF4-FFF2-40B4-BE49-F238E27FC236}">
                <a16:creationId xmlns:a16="http://schemas.microsoft.com/office/drawing/2014/main" id="{A1340201-1E50-EA90-A4B2-26B138BE9B05}"/>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1D0039-F983-5F57-B9CC-C96B210896FC}"/>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DC7E239-C5BA-4BE8-9474-1AEFEE3705B6}" type="slidenum">
              <a:rPr lang="en-US" smtClean="0"/>
              <a:t>‹#›</a:t>
            </a:fld>
            <a:endParaRPr lang="en-US"/>
          </a:p>
        </p:txBody>
      </p:sp>
    </p:spTree>
    <p:extLst>
      <p:ext uri="{BB962C8B-B14F-4D97-AF65-F5344CB8AC3E}">
        <p14:creationId xmlns:p14="http://schemas.microsoft.com/office/powerpoint/2010/main" val="2066953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55D1C82-017B-4900-84F1-AF787815FD3F}" type="datetimeFigureOut">
              <a:rPr lang="en-US" smtClean="0"/>
              <a:t>10/23/2023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23EBA97-7BBE-46B5-A9B5-145BC9A1226E}" type="slidenum">
              <a:rPr lang="en-US" smtClean="0"/>
              <a:t>‹#›</a:t>
            </a:fld>
            <a:endParaRPr lang="en-US"/>
          </a:p>
        </p:txBody>
      </p:sp>
    </p:spTree>
    <p:extLst>
      <p:ext uri="{BB962C8B-B14F-4D97-AF65-F5344CB8AC3E}">
        <p14:creationId xmlns:p14="http://schemas.microsoft.com/office/powerpoint/2010/main" val="189403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3EBA97-7BBE-46B5-A9B5-145BC9A1226E}" type="slidenum">
              <a:rPr lang="en-US" smtClean="0"/>
              <a:t>1</a:t>
            </a:fld>
            <a:endParaRPr lang="en-US"/>
          </a:p>
        </p:txBody>
      </p:sp>
    </p:spTree>
    <p:extLst>
      <p:ext uri="{BB962C8B-B14F-4D97-AF65-F5344CB8AC3E}">
        <p14:creationId xmlns:p14="http://schemas.microsoft.com/office/powerpoint/2010/main" val="2292493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Draft comprehensive zoning map…can see Downtown in Salmon color in the center…</a:t>
            </a:r>
          </a:p>
        </p:txBody>
      </p:sp>
      <p:sp>
        <p:nvSpPr>
          <p:cNvPr id="4" name="Slide Number Placeholder 3"/>
          <p:cNvSpPr>
            <a:spLocks noGrp="1"/>
          </p:cNvSpPr>
          <p:nvPr>
            <p:ph type="sldNum" sz="quarter" idx="5"/>
          </p:nvPr>
        </p:nvSpPr>
        <p:spPr/>
        <p:txBody>
          <a:bodyPr/>
          <a:lstStyle/>
          <a:p>
            <a:fld id="{823EBA97-7BBE-46B5-A9B5-145BC9A1226E}" type="slidenum">
              <a:rPr lang="en-US" smtClean="0"/>
              <a:t>10</a:t>
            </a:fld>
            <a:endParaRPr lang="en-US"/>
          </a:p>
        </p:txBody>
      </p:sp>
      <p:sp>
        <p:nvSpPr>
          <p:cNvPr id="5" name="Date Placeholder 4">
            <a:extLst>
              <a:ext uri="{FF2B5EF4-FFF2-40B4-BE49-F238E27FC236}">
                <a16:creationId xmlns:a16="http://schemas.microsoft.com/office/drawing/2014/main" id="{210CEC70-A4A2-4F3A-AA50-192182ED0D38}"/>
              </a:ext>
            </a:extLst>
          </p:cNvPr>
          <p:cNvSpPr>
            <a:spLocks noGrp="1"/>
          </p:cNvSpPr>
          <p:nvPr>
            <p:ph type="dt" idx="1"/>
          </p:nvPr>
        </p:nvSpPr>
        <p:spPr/>
        <p:txBody>
          <a:bodyPr/>
          <a:lstStyle/>
          <a:p>
            <a:r>
              <a:rPr lang="en-US"/>
              <a:t>9/25/2023</a:t>
            </a:r>
          </a:p>
        </p:txBody>
      </p:sp>
    </p:spTree>
    <p:extLst>
      <p:ext uri="{BB962C8B-B14F-4D97-AF65-F5344CB8AC3E}">
        <p14:creationId xmlns:p14="http://schemas.microsoft.com/office/powerpoint/2010/main" val="3956595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Here we have a close up view of the proposed Downtown or DX zones…also the current zoning from the Downtown Specific plan.  </a:t>
            </a:r>
          </a:p>
          <a:p>
            <a:endParaRPr lang="en-US" sz="1100" dirty="0"/>
          </a:p>
          <a:p>
            <a:r>
              <a:rPr lang="en-US" sz="1100" dirty="0"/>
              <a:t>The new zones, DX-1 through DX-4 are reflective of the DSP District map but have been simplified.  In 2017 a detailed assessment of the Downtown was conducted under the direction of then Deputy Director Steve Coyle and included several community members and the revised boundaries were recommended.  Staff more recently conducted some additional ground reconnaissance to further define and verify proper district boundaries.</a:t>
            </a:r>
          </a:p>
          <a:p>
            <a:endParaRPr lang="en-US" sz="1100" dirty="0"/>
          </a:p>
          <a:p>
            <a:r>
              <a:rPr lang="en-US" sz="1100" dirty="0"/>
              <a:t>The current DSP includes 5 Districts and several subdistricts.  Each </a:t>
            </a:r>
            <a:r>
              <a:rPr lang="en-US" sz="1100" dirty="0" err="1"/>
              <a:t>Ditrict</a:t>
            </a:r>
            <a:r>
              <a:rPr lang="en-US" sz="1100" dirty="0"/>
              <a:t> having its own set of allowed uses and development standards.  The proposed zoning includes 4 districts.  </a:t>
            </a:r>
          </a:p>
          <a:p>
            <a:endParaRPr lang="en-US" sz="1100" dirty="0"/>
          </a:p>
          <a:p>
            <a:r>
              <a:rPr lang="en-US" sz="1100" dirty="0"/>
              <a:t>The biggest change to the zoning includes combining what was two districts, “Main Street” and “Mixed Use District” generally along and just off of Main Street, and combines those two areas into one “Core” DX-1 District.  This is in recognitions that the Core downtown district is more than just those businesses fronting Main Street…that we want to carry similar uses off of Main Street.  However updated development standards do acknowledge and respect lower intensity uses off of Main Street (existing single family homes). </a:t>
            </a:r>
          </a:p>
          <a:p>
            <a:endParaRPr lang="en-US" sz="1100" dirty="0"/>
          </a:p>
          <a:p>
            <a:r>
              <a:rPr lang="en-US" sz="1100" dirty="0"/>
              <a:t>The proposed zoning retains the Government or Civic District where you have the county courthouse, woodland library, legal offices, public parking areas, etc. Downtown Civic (DX-2). The Downtown Civic zone is intended to support a mix of public uses and offices, housing, retail, professional services, and open space in the Court Street corridor of Woodland’s historic downtown core. The zone envisions both vertical and horizontal mix of uses that support a vibrant and walkable civic-oriented downtown district. </a:t>
            </a:r>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Proposed zoning retains the Transition District…Downtown Transitional (DX-3). The Downtown Transitional zone is intended to support a mix of offices, housing, and active uses on the edges of Woodland’s historic downtown core. Centered on the Lincoln Avenue and North Street corridors, this zone provides a transition from the downtown core to the residential neighborhoods north and south of the zone. The zone supports vertical and horizontal mixed-use development with a lower intensity urban feel that provides walkable transition to the residential neighborhoods to the north and south. </a:t>
            </a:r>
          </a:p>
          <a:p>
            <a:endParaRPr lang="en-US" sz="1100" dirty="0"/>
          </a:p>
          <a:p>
            <a:r>
              <a:rPr lang="en-US" sz="1100" dirty="0"/>
              <a:t>A new District is DX-4 or the Gateway District, recognizing that this area presents an important infill opportunity and there certain uses and development types important for this location…The Downtown Gateway zone supports a vibrant mixed-use node at the primary entry point to Woodland’s historic downtown core. Centered on Main Street between 5th Street and East Street, the DX-4 zone facilitates a mix of uses and open spaces that welcome residents and visitors to the Downtown, that intensify opportunity areas abutting the railroad, and that ensure appropriate transitions to the corridor, downtown, and residential areas. The DX-4 zone implements areas of the Downtown Mixed Use General Plan land use designation.</a:t>
            </a:r>
          </a:p>
          <a:p>
            <a:endParaRPr lang="en-US" sz="1100" dirty="0"/>
          </a:p>
          <a:p>
            <a:r>
              <a:rPr lang="en-US" sz="1100" dirty="0"/>
              <a:t>The new zoning recommends removing what was the Gateway District or Area E in the DSP.  That area more realistically aligns with the East Street Mixed Use District.   </a:t>
            </a:r>
          </a:p>
          <a:p>
            <a:endParaRPr lang="en-US" sz="1100" dirty="0"/>
          </a:p>
          <a:p>
            <a:endParaRPr lang="en-US" sz="1100" dirty="0"/>
          </a:p>
        </p:txBody>
      </p:sp>
      <p:sp>
        <p:nvSpPr>
          <p:cNvPr id="4" name="Slide Number Placeholder 3"/>
          <p:cNvSpPr>
            <a:spLocks noGrp="1"/>
          </p:cNvSpPr>
          <p:nvPr>
            <p:ph type="sldNum" sz="quarter" idx="5"/>
          </p:nvPr>
        </p:nvSpPr>
        <p:spPr/>
        <p:txBody>
          <a:bodyPr/>
          <a:lstStyle/>
          <a:p>
            <a:fld id="{823EBA97-7BBE-46B5-A9B5-145BC9A1226E}" type="slidenum">
              <a:rPr lang="en-US" smtClean="0"/>
              <a:t>11</a:t>
            </a:fld>
            <a:endParaRPr lang="en-US"/>
          </a:p>
        </p:txBody>
      </p:sp>
      <p:sp>
        <p:nvSpPr>
          <p:cNvPr id="5" name="Date Placeholder 4">
            <a:extLst>
              <a:ext uri="{FF2B5EF4-FFF2-40B4-BE49-F238E27FC236}">
                <a16:creationId xmlns:a16="http://schemas.microsoft.com/office/drawing/2014/main" id="{56F00F61-A349-4A8B-AA34-EF911A2D8CC9}"/>
              </a:ext>
            </a:extLst>
          </p:cNvPr>
          <p:cNvSpPr>
            <a:spLocks noGrp="1"/>
          </p:cNvSpPr>
          <p:nvPr>
            <p:ph type="dt" idx="1"/>
          </p:nvPr>
        </p:nvSpPr>
        <p:spPr/>
        <p:txBody>
          <a:bodyPr/>
          <a:lstStyle/>
          <a:p>
            <a:r>
              <a:rPr lang="en-US"/>
              <a:t>9/25/2023</a:t>
            </a:r>
          </a:p>
        </p:txBody>
      </p:sp>
    </p:spTree>
    <p:extLst>
      <p:ext uri="{BB962C8B-B14F-4D97-AF65-F5344CB8AC3E}">
        <p14:creationId xmlns:p14="http://schemas.microsoft.com/office/powerpoint/2010/main" val="1613493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Another view of the DX Zones.  </a:t>
            </a:r>
          </a:p>
        </p:txBody>
      </p:sp>
      <p:sp>
        <p:nvSpPr>
          <p:cNvPr id="4" name="Slide Number Placeholder 3"/>
          <p:cNvSpPr>
            <a:spLocks noGrp="1"/>
          </p:cNvSpPr>
          <p:nvPr>
            <p:ph type="sldNum" sz="quarter" idx="5"/>
          </p:nvPr>
        </p:nvSpPr>
        <p:spPr/>
        <p:txBody>
          <a:bodyPr/>
          <a:lstStyle/>
          <a:p>
            <a:fld id="{823EBA97-7BBE-46B5-A9B5-145BC9A1226E}" type="slidenum">
              <a:rPr lang="en-US" smtClean="0"/>
              <a:t>12</a:t>
            </a:fld>
            <a:endParaRPr lang="en-US"/>
          </a:p>
        </p:txBody>
      </p:sp>
    </p:spTree>
    <p:extLst>
      <p:ext uri="{BB962C8B-B14F-4D97-AF65-F5344CB8AC3E}">
        <p14:creationId xmlns:p14="http://schemas.microsoft.com/office/powerpoint/2010/main" val="1813647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 out use table.</a:t>
            </a:r>
          </a:p>
        </p:txBody>
      </p:sp>
      <p:sp>
        <p:nvSpPr>
          <p:cNvPr id="4" name="Slide Number Placeholder 3"/>
          <p:cNvSpPr>
            <a:spLocks noGrp="1"/>
          </p:cNvSpPr>
          <p:nvPr>
            <p:ph type="sldNum" sz="quarter" idx="5"/>
          </p:nvPr>
        </p:nvSpPr>
        <p:spPr/>
        <p:txBody>
          <a:bodyPr/>
          <a:lstStyle/>
          <a:p>
            <a:fld id="{823EBA97-7BBE-46B5-A9B5-145BC9A1226E}" type="slidenum">
              <a:rPr lang="en-US" smtClean="0"/>
              <a:t>13</a:t>
            </a:fld>
            <a:endParaRPr lang="en-US"/>
          </a:p>
        </p:txBody>
      </p:sp>
    </p:spTree>
    <p:extLst>
      <p:ext uri="{BB962C8B-B14F-4D97-AF65-F5344CB8AC3E}">
        <p14:creationId xmlns:p14="http://schemas.microsoft.com/office/powerpoint/2010/main" val="3296794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100" dirty="0"/>
              <a:t>Moving into Division II of the code, where development standards are outlined. </a:t>
            </a:r>
          </a:p>
          <a:p>
            <a:pPr defTabSz="931774">
              <a:defRPr/>
            </a:pPr>
            <a:endParaRPr lang="en-US" sz="1100" dirty="0"/>
          </a:p>
          <a:p>
            <a:pPr defTabSz="931774">
              <a:defRPr/>
            </a:pPr>
            <a:r>
              <a:rPr lang="en-US" sz="1100" dirty="0"/>
              <a:t>Most of these standards reflect the existing pattering and design/layout characteristics of the Downtown and are generally consistent with what the Downtown Specific Plan currently allows.   </a:t>
            </a:r>
          </a:p>
          <a:p>
            <a:pPr defTabSz="931774">
              <a:defRPr/>
            </a:pPr>
            <a:endParaRPr lang="en-US" sz="1100" dirty="0"/>
          </a:p>
          <a:p>
            <a:pPr defTabSz="931774">
              <a:defRPr/>
            </a:pPr>
            <a:r>
              <a:rPr lang="en-US" sz="1100" dirty="0"/>
              <a:t>We’ve talked about unlimited residential density – same</a:t>
            </a:r>
          </a:p>
          <a:p>
            <a:pPr defTabSz="931774">
              <a:defRPr/>
            </a:pPr>
            <a:endParaRPr lang="en-US" sz="1100" dirty="0"/>
          </a:p>
          <a:p>
            <a:pPr defTabSz="931774">
              <a:defRPr/>
            </a:pPr>
            <a:r>
              <a:rPr lang="en-US" sz="1100" dirty="0"/>
              <a:t>Lot coverage (how much of a building can cover a parcel/lot) was bumped up slightly for DX-2 (Civic District), otherwise pretty much consistent with current.</a:t>
            </a:r>
          </a:p>
          <a:p>
            <a:pPr defTabSz="931774">
              <a:defRPr/>
            </a:pPr>
            <a:endParaRPr lang="en-US" sz="1100" dirty="0"/>
          </a:p>
          <a:p>
            <a:pPr defTabSz="931774">
              <a:defRPr/>
            </a:pPr>
            <a:r>
              <a:rPr lang="en-US" sz="1100" dirty="0"/>
              <a:t>Building Height, we have added minimums to ensure optimal use of development sites.  Max along Main Street and in the Core area remains the same 65’, except that this new code provides better transitions between the core district and lower intensity transition districts as well as adjacent residential neighborhoods or uses….heights are limited to 50 feet as you approach the DX-3 transitional district and then the height limit in DX-3 itself is now 40’ down from 65’.</a:t>
            </a:r>
          </a:p>
          <a:p>
            <a:pPr defTabSz="931774">
              <a:defRPr/>
            </a:pPr>
            <a:endParaRPr lang="en-US" sz="1100" dirty="0"/>
          </a:p>
          <a:p>
            <a:pPr defTabSz="931774">
              <a:defRPr/>
            </a:pPr>
            <a:r>
              <a:rPr lang="en-US" sz="1100" dirty="0"/>
              <a:t>Front Setbacks are still basically 0’ along Main Street and in the Core District.  We’ve added maximum setbacks to make sure buildings help define and hold the street wall…maintaining Downtown as a pedestrian oriented district.  However, those maximums can be increased for outdoor plazas or dining. </a:t>
            </a:r>
          </a:p>
          <a:p>
            <a:pPr defTabSz="931774">
              <a:defRPr/>
            </a:pPr>
            <a:endParaRPr lang="en-US" sz="1100" dirty="0"/>
          </a:p>
          <a:p>
            <a:pPr defTabSz="931774">
              <a:defRPr/>
            </a:pPr>
            <a:endParaRPr lang="en-US" sz="1100" dirty="0"/>
          </a:p>
          <a:p>
            <a:pPr defTabSz="931774">
              <a:defRPr/>
            </a:pPr>
            <a:endParaRPr lang="en-US" sz="1100" dirty="0"/>
          </a:p>
          <a:p>
            <a:pPr defTabSz="931774">
              <a:defRPr/>
            </a:pPr>
            <a:endParaRPr lang="en-US" sz="1100" dirty="0"/>
          </a:p>
          <a:p>
            <a:pPr defTabSz="931774">
              <a:defRPr/>
            </a:pPr>
            <a:endParaRPr lang="en-US" sz="1100" dirty="0"/>
          </a:p>
          <a:p>
            <a:pPr defTabSz="931774">
              <a:defRPr/>
            </a:pPr>
            <a:endParaRPr lang="en-US" sz="1100" dirty="0"/>
          </a:p>
          <a:p>
            <a:pPr defTabSz="931774">
              <a:defRPr/>
            </a:pPr>
            <a:endParaRPr lang="en-US" sz="1100" dirty="0"/>
          </a:p>
        </p:txBody>
      </p:sp>
      <p:sp>
        <p:nvSpPr>
          <p:cNvPr id="4" name="Slide Number Placeholder 3"/>
          <p:cNvSpPr>
            <a:spLocks noGrp="1"/>
          </p:cNvSpPr>
          <p:nvPr>
            <p:ph type="sldNum" sz="quarter" idx="5"/>
          </p:nvPr>
        </p:nvSpPr>
        <p:spPr/>
        <p:txBody>
          <a:bodyPr/>
          <a:lstStyle/>
          <a:p>
            <a:fld id="{823EBA97-7BBE-46B5-A9B5-145BC9A1226E}" type="slidenum">
              <a:rPr lang="en-US" smtClean="0"/>
              <a:t>14</a:t>
            </a:fld>
            <a:endParaRPr lang="en-US"/>
          </a:p>
        </p:txBody>
      </p:sp>
    </p:spTree>
    <p:extLst>
      <p:ext uri="{BB962C8B-B14F-4D97-AF65-F5344CB8AC3E}">
        <p14:creationId xmlns:p14="http://schemas.microsoft.com/office/powerpoint/2010/main" val="1400401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sz="1100" dirty="0"/>
          </a:p>
          <a:p>
            <a:pPr defTabSz="931774">
              <a:defRPr/>
            </a:pPr>
            <a:r>
              <a:rPr lang="en-US" sz="1100" dirty="0"/>
              <a:t>Rear setbacks are also 0 or 10’, but may increase where properties back up to existing residential development to provide some buffer distance. </a:t>
            </a:r>
          </a:p>
          <a:p>
            <a:pPr defTabSz="931774">
              <a:defRPr/>
            </a:pPr>
            <a:endParaRPr lang="en-US" sz="1100" dirty="0"/>
          </a:p>
          <a:p>
            <a:pPr defTabSz="931774">
              <a:defRPr/>
            </a:pPr>
            <a:r>
              <a:rPr lang="en-US" sz="1100" dirty="0"/>
              <a:t>The updated code provides private and shared open space requirements for residential development.  </a:t>
            </a:r>
          </a:p>
          <a:p>
            <a:pPr defTabSz="931774">
              <a:defRPr/>
            </a:pPr>
            <a:endParaRPr lang="en-US" sz="1100" dirty="0"/>
          </a:p>
        </p:txBody>
      </p:sp>
      <p:sp>
        <p:nvSpPr>
          <p:cNvPr id="4" name="Slide Number Placeholder 3"/>
          <p:cNvSpPr>
            <a:spLocks noGrp="1"/>
          </p:cNvSpPr>
          <p:nvPr>
            <p:ph type="sldNum" sz="quarter" idx="5"/>
          </p:nvPr>
        </p:nvSpPr>
        <p:spPr/>
        <p:txBody>
          <a:bodyPr/>
          <a:lstStyle/>
          <a:p>
            <a:fld id="{823EBA97-7BBE-46B5-A9B5-145BC9A1226E}" type="slidenum">
              <a:rPr lang="en-US" smtClean="0"/>
              <a:t>15</a:t>
            </a:fld>
            <a:endParaRPr lang="en-US"/>
          </a:p>
        </p:txBody>
      </p:sp>
    </p:spTree>
    <p:extLst>
      <p:ext uri="{BB962C8B-B14F-4D97-AF65-F5344CB8AC3E}">
        <p14:creationId xmlns:p14="http://schemas.microsoft.com/office/powerpoint/2010/main" val="1153599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Division II also covers design standards that speak more directly to site planning and architecture.  </a:t>
            </a:r>
          </a:p>
          <a:p>
            <a:endParaRPr lang="en-US" dirty="0"/>
          </a:p>
          <a:p>
            <a:r>
              <a:rPr lang="en-US" dirty="0"/>
              <a:t>The first section application to the </a:t>
            </a:r>
            <a:r>
              <a:rPr lang="en-US" dirty="0" err="1"/>
              <a:t>Downotwn</a:t>
            </a:r>
            <a:r>
              <a:rPr lang="en-US" dirty="0"/>
              <a:t> area speaks to Preservation/</a:t>
            </a:r>
            <a:r>
              <a:rPr lang="en-US" dirty="0" err="1"/>
              <a:t>Resotration</a:t>
            </a:r>
            <a:r>
              <a:rPr lang="en-US" dirty="0"/>
              <a:t> of and </a:t>
            </a:r>
            <a:r>
              <a:rPr lang="en-US" dirty="0" err="1"/>
              <a:t>addiitons</a:t>
            </a:r>
            <a:r>
              <a:rPr lang="en-US" dirty="0"/>
              <a:t> to historic structures.  </a:t>
            </a:r>
          </a:p>
          <a:p>
            <a:endParaRPr lang="en-US" dirty="0"/>
          </a:p>
          <a:p>
            <a:r>
              <a:rPr lang="en-US" dirty="0"/>
              <a:t>This section applies to Projects involving the alteration of Designated Historic Resources. </a:t>
            </a:r>
          </a:p>
          <a:p>
            <a:endParaRPr lang="en-US" dirty="0"/>
          </a:p>
          <a:p>
            <a:r>
              <a:rPr lang="en-US" dirty="0"/>
              <a:t>Many of the guidelines around restoration work, architectural details, materials, etc. were carried over straight from the DSP, always with the goal of retaining and properly restoring buildings character defining architectural features. </a:t>
            </a:r>
          </a:p>
          <a:p>
            <a:endParaRPr lang="en-US" dirty="0"/>
          </a:p>
          <a:p>
            <a:r>
              <a:rPr lang="en-US" dirty="0"/>
              <a:t> </a:t>
            </a:r>
          </a:p>
        </p:txBody>
      </p:sp>
      <p:sp>
        <p:nvSpPr>
          <p:cNvPr id="4" name="Slide Number Placeholder 3"/>
          <p:cNvSpPr>
            <a:spLocks noGrp="1"/>
          </p:cNvSpPr>
          <p:nvPr>
            <p:ph type="sldNum" sz="quarter" idx="5"/>
          </p:nvPr>
        </p:nvSpPr>
        <p:spPr/>
        <p:txBody>
          <a:bodyPr/>
          <a:lstStyle/>
          <a:p>
            <a:fld id="{823EBA97-7BBE-46B5-A9B5-145BC9A1226E}" type="slidenum">
              <a:rPr lang="en-US" smtClean="0"/>
              <a:t>16</a:t>
            </a:fld>
            <a:endParaRPr lang="en-US"/>
          </a:p>
        </p:txBody>
      </p:sp>
    </p:spTree>
    <p:extLst>
      <p:ext uri="{BB962C8B-B14F-4D97-AF65-F5344CB8AC3E}">
        <p14:creationId xmlns:p14="http://schemas.microsoft.com/office/powerpoint/2010/main" val="3122303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section applies to all infill development or renovation of non-historic structures in the Downtown zones.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Standards pertaining to new development in the Downtown speak to design elements such as building orientation, façade design, corner treatments, buildings entrances, window placement that reflects and compliments the character of the Downtown, but that doesn’t necessarily mean new buildings have to copy historic structures.  What we’re really after is keeping buildings pedestrian oriented,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einviting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to and engaging with the public realm.  </a:t>
            </a:r>
          </a:p>
          <a:p>
            <a:endParaRPr lang="en-US" dirty="0"/>
          </a:p>
        </p:txBody>
      </p:sp>
      <p:sp>
        <p:nvSpPr>
          <p:cNvPr id="4" name="Slide Number Placeholder 3"/>
          <p:cNvSpPr>
            <a:spLocks noGrp="1"/>
          </p:cNvSpPr>
          <p:nvPr>
            <p:ph type="sldNum" sz="quarter" idx="5"/>
          </p:nvPr>
        </p:nvSpPr>
        <p:spPr/>
        <p:txBody>
          <a:bodyPr/>
          <a:lstStyle/>
          <a:p>
            <a:fld id="{823EBA97-7BBE-46B5-A9B5-145BC9A1226E}" type="slidenum">
              <a:rPr lang="en-US" smtClean="0"/>
              <a:t>17</a:t>
            </a:fld>
            <a:endParaRPr lang="en-US"/>
          </a:p>
        </p:txBody>
      </p:sp>
    </p:spTree>
    <p:extLst>
      <p:ext uri="{BB962C8B-B14F-4D97-AF65-F5344CB8AC3E}">
        <p14:creationId xmlns:p14="http://schemas.microsoft.com/office/powerpoint/2010/main" val="4131281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fld id="{823EBA97-7BBE-46B5-A9B5-145BC9A1226E}" type="slidenum">
              <a:rPr lang="en-US" smtClean="0"/>
              <a:t>18</a:t>
            </a:fld>
            <a:endParaRPr lang="en-US"/>
          </a:p>
        </p:txBody>
      </p:sp>
      <p:sp>
        <p:nvSpPr>
          <p:cNvPr id="5" name="Date Placeholder 4">
            <a:extLst>
              <a:ext uri="{FF2B5EF4-FFF2-40B4-BE49-F238E27FC236}">
                <a16:creationId xmlns:a16="http://schemas.microsoft.com/office/drawing/2014/main" id="{734D8E4F-D61B-4CD5-A357-AD5498868A34}"/>
              </a:ext>
            </a:extLst>
          </p:cNvPr>
          <p:cNvSpPr>
            <a:spLocks noGrp="1"/>
          </p:cNvSpPr>
          <p:nvPr>
            <p:ph type="dt" idx="1"/>
          </p:nvPr>
        </p:nvSpPr>
        <p:spPr/>
        <p:txBody>
          <a:bodyPr/>
          <a:lstStyle/>
          <a:p>
            <a:r>
              <a:rPr lang="en-US"/>
              <a:t>9/25/2023</a:t>
            </a:r>
          </a:p>
        </p:txBody>
      </p:sp>
    </p:spTree>
    <p:extLst>
      <p:ext uri="{BB962C8B-B14F-4D97-AF65-F5344CB8AC3E}">
        <p14:creationId xmlns:p14="http://schemas.microsoft.com/office/powerpoint/2010/main" val="3078112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Parking requirements were updated in the code, however, consistent with prior downtown parking requirements, existing buildings which currently operate in the downtown are largely exempt from parking requirements.</a:t>
            </a:r>
          </a:p>
          <a:p>
            <a:endParaRPr lang="en-US" sz="1100" dirty="0"/>
          </a:p>
          <a:p>
            <a:r>
              <a:rPr lang="en-US" sz="1100" dirty="0"/>
              <a:t>If a new use, such as residential, is introduced, some additional on site parking may be required.  </a:t>
            </a:r>
          </a:p>
          <a:p>
            <a:endParaRPr lang="en-US" sz="1100" dirty="0"/>
          </a:p>
          <a:p>
            <a:r>
              <a:rPr lang="en-US" sz="1100" dirty="0"/>
              <a:t>Parking requirements can be reduced through shared parking agreements, the provision of secure bike parking, and can in some cases by waived if there is no feasible option for on-site parking. </a:t>
            </a:r>
          </a:p>
          <a:p>
            <a:pPr defTabSz="931774">
              <a:defRPr/>
            </a:pPr>
            <a:endParaRPr lang="en-US" sz="1100" dirty="0"/>
          </a:p>
          <a:p>
            <a:pPr defTabSz="931774">
              <a:defRPr/>
            </a:pPr>
            <a:r>
              <a:rPr lang="en-US" sz="1100" dirty="0"/>
              <a:t>In other words, we do not want to discourage new uses and especially residential uses in the downtown because on site parking cannot be achieved.  We will work to find a reasonable solutions and have provided flexibility in the code to allow for that. </a:t>
            </a:r>
          </a:p>
          <a:p>
            <a:pPr defTabSz="931774">
              <a:defRPr/>
            </a:pPr>
            <a:endParaRPr lang="en-US" sz="1100" dirty="0"/>
          </a:p>
        </p:txBody>
      </p:sp>
      <p:sp>
        <p:nvSpPr>
          <p:cNvPr id="4" name="Slide Number Placeholder 3"/>
          <p:cNvSpPr>
            <a:spLocks noGrp="1"/>
          </p:cNvSpPr>
          <p:nvPr>
            <p:ph type="sldNum" sz="quarter" idx="5"/>
          </p:nvPr>
        </p:nvSpPr>
        <p:spPr/>
        <p:txBody>
          <a:bodyPr/>
          <a:lstStyle/>
          <a:p>
            <a:fld id="{823EBA97-7BBE-46B5-A9B5-145BC9A1226E}" type="slidenum">
              <a:rPr lang="en-US" smtClean="0"/>
              <a:t>19</a:t>
            </a:fld>
            <a:endParaRPr lang="en-US"/>
          </a:p>
        </p:txBody>
      </p:sp>
    </p:spTree>
    <p:extLst>
      <p:ext uri="{BB962C8B-B14F-4D97-AF65-F5344CB8AC3E}">
        <p14:creationId xmlns:p14="http://schemas.microsoft.com/office/powerpoint/2010/main" val="3205089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3EBA97-7BBE-46B5-A9B5-145BC9A1226E}" type="slidenum">
              <a:rPr lang="en-US" smtClean="0"/>
              <a:t>2</a:t>
            </a:fld>
            <a:endParaRPr lang="en-US"/>
          </a:p>
        </p:txBody>
      </p:sp>
    </p:spTree>
    <p:extLst>
      <p:ext uri="{BB962C8B-B14F-4D97-AF65-F5344CB8AC3E}">
        <p14:creationId xmlns:p14="http://schemas.microsoft.com/office/powerpoint/2010/main" val="4153590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100" dirty="0"/>
              <a:t>Quick mention that the sign standards have been updated to be easier to interpret, including many graphics. </a:t>
            </a:r>
          </a:p>
          <a:p>
            <a:pPr defTabSz="931774">
              <a:defRPr/>
            </a:pPr>
            <a:endParaRPr lang="en-US" sz="1100" dirty="0"/>
          </a:p>
        </p:txBody>
      </p:sp>
      <p:sp>
        <p:nvSpPr>
          <p:cNvPr id="4" name="Slide Number Placeholder 3"/>
          <p:cNvSpPr>
            <a:spLocks noGrp="1"/>
          </p:cNvSpPr>
          <p:nvPr>
            <p:ph type="sldNum" sz="quarter" idx="5"/>
          </p:nvPr>
        </p:nvSpPr>
        <p:spPr/>
        <p:txBody>
          <a:bodyPr/>
          <a:lstStyle/>
          <a:p>
            <a:fld id="{823EBA97-7BBE-46B5-A9B5-145BC9A1226E}" type="slidenum">
              <a:rPr lang="en-US" smtClean="0"/>
              <a:t>20</a:t>
            </a:fld>
            <a:endParaRPr lang="en-US"/>
          </a:p>
        </p:txBody>
      </p:sp>
    </p:spTree>
    <p:extLst>
      <p:ext uri="{BB962C8B-B14F-4D97-AF65-F5344CB8AC3E}">
        <p14:creationId xmlns:p14="http://schemas.microsoft.com/office/powerpoint/2010/main" val="726271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100" dirty="0"/>
              <a:t>There is a new section on </a:t>
            </a:r>
            <a:r>
              <a:rPr lang="en-US" sz="1100" dirty="0" err="1"/>
              <a:t>Alcholoci</a:t>
            </a:r>
            <a:r>
              <a:rPr lang="en-US" sz="1100" dirty="0"/>
              <a:t> Beverage Sales, however most uses in the Downtown will only require a staff level review or will be permitted by-right.</a:t>
            </a:r>
          </a:p>
          <a:p>
            <a:pPr defTabSz="931774">
              <a:defRPr/>
            </a:pPr>
            <a:endParaRPr lang="en-US" sz="1100" dirty="0"/>
          </a:p>
          <a:p>
            <a:pPr defTabSz="931774">
              <a:defRPr/>
            </a:pPr>
            <a:r>
              <a:rPr lang="en-US" sz="1100" dirty="0"/>
              <a:t>Retail sales of alcohol if ancillary require a ZAP, if primary or large scale wine and beer (Bev Mo) CUP</a:t>
            </a:r>
          </a:p>
          <a:p>
            <a:pPr defTabSz="931774">
              <a:defRPr/>
            </a:pPr>
            <a:endParaRPr lang="en-US" sz="1100" dirty="0"/>
          </a:p>
        </p:txBody>
      </p:sp>
      <p:sp>
        <p:nvSpPr>
          <p:cNvPr id="4" name="Slide Number Placeholder 3"/>
          <p:cNvSpPr>
            <a:spLocks noGrp="1"/>
          </p:cNvSpPr>
          <p:nvPr>
            <p:ph type="sldNum" sz="quarter" idx="5"/>
          </p:nvPr>
        </p:nvSpPr>
        <p:spPr/>
        <p:txBody>
          <a:bodyPr/>
          <a:lstStyle/>
          <a:p>
            <a:fld id="{823EBA97-7BBE-46B5-A9B5-145BC9A1226E}" type="slidenum">
              <a:rPr lang="en-US" smtClean="0"/>
              <a:t>21</a:t>
            </a:fld>
            <a:endParaRPr lang="en-US"/>
          </a:p>
        </p:txBody>
      </p:sp>
    </p:spTree>
    <p:extLst>
      <p:ext uri="{BB962C8B-B14F-4D97-AF65-F5344CB8AC3E}">
        <p14:creationId xmlns:p14="http://schemas.microsoft.com/office/powerpoint/2010/main" val="18320503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sz="1100" dirty="0"/>
          </a:p>
        </p:txBody>
      </p:sp>
      <p:sp>
        <p:nvSpPr>
          <p:cNvPr id="4" name="Slide Number Placeholder 3"/>
          <p:cNvSpPr>
            <a:spLocks noGrp="1"/>
          </p:cNvSpPr>
          <p:nvPr>
            <p:ph type="sldNum" sz="quarter" idx="5"/>
          </p:nvPr>
        </p:nvSpPr>
        <p:spPr/>
        <p:txBody>
          <a:bodyPr/>
          <a:lstStyle/>
          <a:p>
            <a:fld id="{823EBA97-7BBE-46B5-A9B5-145BC9A1226E}" type="slidenum">
              <a:rPr lang="en-US" smtClean="0"/>
              <a:t>22</a:t>
            </a:fld>
            <a:endParaRPr lang="en-US"/>
          </a:p>
        </p:txBody>
      </p:sp>
    </p:spTree>
    <p:extLst>
      <p:ext uri="{BB962C8B-B14F-4D97-AF65-F5344CB8AC3E}">
        <p14:creationId xmlns:p14="http://schemas.microsoft.com/office/powerpoint/2010/main" val="39368236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endParaRPr>
          </a:p>
          <a:p>
            <a:r>
              <a:rPr lang="en-US" sz="1100" dirty="0">
                <a:latin typeface="Arial" panose="020B0604020202020204" pitchFamily="34" charset="0"/>
              </a:rPr>
              <a:t>We are looking forward to hearing feedback regarding the document.  It is a draft and we understand that there may be new information that is discovered and comments received which could result in changes and updates.</a:t>
            </a:r>
          </a:p>
          <a:p>
            <a:endParaRPr lang="en-US" sz="1100" dirty="0">
              <a:latin typeface="Arial" panose="020B0604020202020204" pitchFamily="34" charset="0"/>
            </a:endParaRPr>
          </a:p>
          <a:p>
            <a:r>
              <a:rPr lang="en-US" sz="1100" dirty="0">
                <a:latin typeface="Arial" panose="020B0604020202020204" pitchFamily="34" charset="0"/>
              </a:rPr>
              <a:t>Further, the Code is a living document, and even once approved, the document may continue to evolve over time as new situations and considerations present themselves. </a:t>
            </a:r>
            <a:endParaRPr lang="en-US" sz="1100" dirty="0"/>
          </a:p>
          <a:p>
            <a:endParaRPr lang="en-US" sz="1100" dirty="0"/>
          </a:p>
        </p:txBody>
      </p:sp>
      <p:sp>
        <p:nvSpPr>
          <p:cNvPr id="4" name="Slide Number Placeholder 3"/>
          <p:cNvSpPr>
            <a:spLocks noGrp="1"/>
          </p:cNvSpPr>
          <p:nvPr>
            <p:ph type="sldNum" sz="quarter" idx="5"/>
          </p:nvPr>
        </p:nvSpPr>
        <p:spPr/>
        <p:txBody>
          <a:bodyPr/>
          <a:lstStyle/>
          <a:p>
            <a:fld id="{823EBA97-7BBE-46B5-A9B5-145BC9A1226E}" type="slidenum">
              <a:rPr lang="en-US" smtClean="0"/>
              <a:t>23</a:t>
            </a:fld>
            <a:endParaRPr lang="en-US"/>
          </a:p>
        </p:txBody>
      </p:sp>
      <p:sp>
        <p:nvSpPr>
          <p:cNvPr id="5" name="Date Placeholder 4">
            <a:extLst>
              <a:ext uri="{FF2B5EF4-FFF2-40B4-BE49-F238E27FC236}">
                <a16:creationId xmlns:a16="http://schemas.microsoft.com/office/drawing/2014/main" id="{734D8E4F-D61B-4CD5-A357-AD5498868A34}"/>
              </a:ext>
            </a:extLst>
          </p:cNvPr>
          <p:cNvSpPr>
            <a:spLocks noGrp="1"/>
          </p:cNvSpPr>
          <p:nvPr>
            <p:ph type="dt" idx="1"/>
          </p:nvPr>
        </p:nvSpPr>
        <p:spPr/>
        <p:txBody>
          <a:bodyPr/>
          <a:lstStyle/>
          <a:p>
            <a:r>
              <a:rPr lang="en-US"/>
              <a:t>9/25/2023</a:t>
            </a:r>
          </a:p>
        </p:txBody>
      </p:sp>
    </p:spTree>
    <p:extLst>
      <p:ext uri="{BB962C8B-B14F-4D97-AF65-F5344CB8AC3E}">
        <p14:creationId xmlns:p14="http://schemas.microsoft.com/office/powerpoint/2010/main" val="2301435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ea typeface="Arial" panose="020B0604020202020204" pitchFamily="34" charset="0"/>
              </a:rPr>
              <a:t>The Team will begin to host a series of workshops and information sessions.</a:t>
            </a:r>
          </a:p>
          <a:p>
            <a:endParaRPr lang="en-US" sz="1100" dirty="0">
              <a:latin typeface="Arial" panose="020B0604020202020204" pitchFamily="34" charset="0"/>
              <a:ea typeface="Arial" panose="020B0604020202020204" pitchFamily="34" charset="0"/>
            </a:endParaRPr>
          </a:p>
          <a:p>
            <a:r>
              <a:rPr lang="en-US" sz="1100" dirty="0">
                <a:latin typeface="Arial" panose="020B0604020202020204" pitchFamily="34" charset="0"/>
                <a:ea typeface="Arial" panose="020B0604020202020204" pitchFamily="34" charset="0"/>
              </a:rPr>
              <a:t>All meetings will be recorded and posted on the Comprehensive Zoning Code web page to allow members of the public the ability to view all presentations and discussions. </a:t>
            </a:r>
          </a:p>
          <a:p>
            <a:r>
              <a:rPr lang="en-US" sz="1100" dirty="0">
                <a:latin typeface="Arial" panose="020B0604020202020204" pitchFamily="34" charset="0"/>
                <a:ea typeface="Arial" panose="020B0604020202020204" pitchFamily="34" charset="0"/>
              </a:rPr>
              <a:t>The city will offer a range of meeting types from pre-recorded to in person. If we are able, one or more may be hybrid with virtual attendance allowed. In person meetings will be held at the City of Woodland Council Chambers, located at 300 First Street. </a:t>
            </a:r>
          </a:p>
          <a:p>
            <a:endParaRPr lang="en-US" sz="1100" dirty="0">
              <a:latin typeface="Arial" panose="020B0604020202020204" pitchFamily="34" charset="0"/>
            </a:endParaRPr>
          </a:p>
          <a:p>
            <a:r>
              <a:rPr lang="en-US" sz="1100" dirty="0">
                <a:latin typeface="Arial" panose="020B0604020202020204" pitchFamily="34" charset="0"/>
              </a:rPr>
              <a:t>Meetings will be scheduled at varying times, evenings, morning, and lunch time to hopefully accommodate all schedules.  </a:t>
            </a:r>
          </a:p>
          <a:p>
            <a:endParaRPr lang="en-US" sz="1100" dirty="0">
              <a:latin typeface="Arial" panose="020B0604020202020204" pitchFamily="34" charset="0"/>
            </a:endParaRPr>
          </a:p>
          <a:p>
            <a:r>
              <a:rPr lang="en-US" sz="1100" dirty="0">
                <a:latin typeface="Arial" panose="020B0604020202020204" pitchFamily="34" charset="0"/>
                <a:ea typeface="Arial" panose="020B0604020202020204" pitchFamily="34" charset="0"/>
              </a:rPr>
              <a:t>More information regarding meeting will be provided. </a:t>
            </a:r>
          </a:p>
          <a:p>
            <a:r>
              <a:rPr lang="en-US" sz="1100" dirty="0">
                <a:latin typeface="Arial" panose="020B0604020202020204" pitchFamily="34" charset="0"/>
                <a:ea typeface="Arial" panose="020B0604020202020204" pitchFamily="34" charset="0"/>
              </a:rPr>
              <a:t>Outreach will be conducted using notices in the newspaper, direct mailings, email to identified interested parties, and various forms of social media including press releases, notices to list serve groups, and posting on the city’s web page.  </a:t>
            </a:r>
          </a:p>
          <a:p>
            <a:endParaRPr lang="en-US" sz="1100" dirty="0">
              <a:latin typeface="Arial" panose="020B0604020202020204" pitchFamily="34" charset="0"/>
              <a:ea typeface="Arial" panose="020B0604020202020204" pitchFamily="34" charset="0"/>
            </a:endParaRPr>
          </a:p>
          <a:p>
            <a:r>
              <a:rPr lang="en-US" sz="1100" dirty="0">
                <a:latin typeface="Arial" panose="020B0604020202020204" pitchFamily="34" charset="0"/>
                <a:ea typeface="Arial" panose="020B0604020202020204" pitchFamily="34" charset="0"/>
              </a:rPr>
              <a:t>Suggest checking the web site often to see if there are changes in meeting dates or times or additional scheduled meetings. </a:t>
            </a:r>
          </a:p>
          <a:p>
            <a:endParaRPr lang="en-US" sz="1100" dirty="0">
              <a:latin typeface="Arial" panose="020B0604020202020204" pitchFamily="34" charset="0"/>
            </a:endParaRPr>
          </a:p>
          <a:p>
            <a:r>
              <a:rPr lang="en-US" sz="1100" dirty="0">
                <a:latin typeface="Arial" panose="020B0604020202020204" pitchFamily="34" charset="0"/>
              </a:rPr>
              <a:t>We are looking forward to hearing feedback regarding the document.  It is a draft and we understand that there may be new information that is discovered and comments received which could result in changes and updates.</a:t>
            </a:r>
          </a:p>
          <a:p>
            <a:endParaRPr lang="en-US" sz="1100" dirty="0">
              <a:latin typeface="Arial" panose="020B0604020202020204" pitchFamily="34" charset="0"/>
            </a:endParaRPr>
          </a:p>
          <a:p>
            <a:r>
              <a:rPr lang="en-US" sz="1100" dirty="0">
                <a:latin typeface="Arial" panose="020B0604020202020204" pitchFamily="34" charset="0"/>
              </a:rPr>
              <a:t>Further, the Code is a living document, and even once approved, the document may continue to evolve over time as new situations and considerations present themselves. </a:t>
            </a:r>
            <a:endParaRPr lang="en-US" sz="1100" dirty="0"/>
          </a:p>
          <a:p>
            <a:endParaRPr lang="en-US" sz="1100" dirty="0"/>
          </a:p>
        </p:txBody>
      </p:sp>
      <p:sp>
        <p:nvSpPr>
          <p:cNvPr id="4" name="Slide Number Placeholder 3"/>
          <p:cNvSpPr>
            <a:spLocks noGrp="1"/>
          </p:cNvSpPr>
          <p:nvPr>
            <p:ph type="sldNum" sz="quarter" idx="5"/>
          </p:nvPr>
        </p:nvSpPr>
        <p:spPr/>
        <p:txBody>
          <a:bodyPr/>
          <a:lstStyle/>
          <a:p>
            <a:fld id="{823EBA97-7BBE-46B5-A9B5-145BC9A1226E}" type="slidenum">
              <a:rPr lang="en-US" smtClean="0"/>
              <a:t>24</a:t>
            </a:fld>
            <a:endParaRPr lang="en-US"/>
          </a:p>
        </p:txBody>
      </p:sp>
      <p:sp>
        <p:nvSpPr>
          <p:cNvPr id="5" name="Date Placeholder 4">
            <a:extLst>
              <a:ext uri="{FF2B5EF4-FFF2-40B4-BE49-F238E27FC236}">
                <a16:creationId xmlns:a16="http://schemas.microsoft.com/office/drawing/2014/main" id="{734D8E4F-D61B-4CD5-A357-AD5498868A34}"/>
              </a:ext>
            </a:extLst>
          </p:cNvPr>
          <p:cNvSpPr>
            <a:spLocks noGrp="1"/>
          </p:cNvSpPr>
          <p:nvPr>
            <p:ph type="dt" idx="1"/>
          </p:nvPr>
        </p:nvSpPr>
        <p:spPr/>
        <p:txBody>
          <a:bodyPr/>
          <a:lstStyle/>
          <a:p>
            <a:r>
              <a:rPr lang="en-US"/>
              <a:t>9/25/2023</a:t>
            </a:r>
          </a:p>
        </p:txBody>
      </p:sp>
    </p:spTree>
    <p:extLst>
      <p:ext uri="{BB962C8B-B14F-4D97-AF65-F5344CB8AC3E}">
        <p14:creationId xmlns:p14="http://schemas.microsoft.com/office/powerpoint/2010/main" val="40929848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This last slide provides information on how to get involved.</a:t>
            </a:r>
          </a:p>
          <a:p>
            <a:endParaRPr lang="en-US" sz="1100" dirty="0"/>
          </a:p>
          <a:p>
            <a:r>
              <a:rPr lang="en-US" sz="1100" dirty="0"/>
              <a:t>Copies of the Draft CZC are available on-line and on the Comprehensive Zoning code web page.  PDF versions of each Division and maps may be downloaded.  </a:t>
            </a:r>
          </a:p>
          <a:p>
            <a:endParaRPr lang="en-US" sz="1100" dirty="0"/>
          </a:p>
          <a:p>
            <a:r>
              <a:rPr lang="en-US" sz="1100" dirty="0"/>
              <a:t>Copies may be viewed at the CDD, the Library and at the Community and Senior Center. </a:t>
            </a:r>
          </a:p>
          <a:p>
            <a:endParaRPr lang="en-US" sz="1100" dirty="0"/>
          </a:p>
          <a:p>
            <a:r>
              <a:rPr lang="en-US" sz="1100" dirty="0"/>
              <a:t>Additionally, please continue to check the web page, watch recordings, and attend meetings.  </a:t>
            </a:r>
          </a:p>
          <a:p>
            <a:endParaRPr lang="en-US" dirty="0"/>
          </a:p>
        </p:txBody>
      </p:sp>
      <p:sp>
        <p:nvSpPr>
          <p:cNvPr id="4" name="Slide Number Placeholder 3"/>
          <p:cNvSpPr>
            <a:spLocks noGrp="1"/>
          </p:cNvSpPr>
          <p:nvPr>
            <p:ph type="sldNum" sz="quarter" idx="5"/>
          </p:nvPr>
        </p:nvSpPr>
        <p:spPr/>
        <p:txBody>
          <a:bodyPr/>
          <a:lstStyle/>
          <a:p>
            <a:fld id="{823EBA97-7BBE-46B5-A9B5-145BC9A1226E}" type="slidenum">
              <a:rPr lang="en-US" smtClean="0"/>
              <a:t>25</a:t>
            </a:fld>
            <a:endParaRPr lang="en-US"/>
          </a:p>
        </p:txBody>
      </p:sp>
      <p:sp>
        <p:nvSpPr>
          <p:cNvPr id="5" name="Date Placeholder 4">
            <a:extLst>
              <a:ext uri="{FF2B5EF4-FFF2-40B4-BE49-F238E27FC236}">
                <a16:creationId xmlns:a16="http://schemas.microsoft.com/office/drawing/2014/main" id="{D421C393-0AFD-48FF-BAE3-131DA5E360D5}"/>
              </a:ext>
            </a:extLst>
          </p:cNvPr>
          <p:cNvSpPr>
            <a:spLocks noGrp="1"/>
          </p:cNvSpPr>
          <p:nvPr>
            <p:ph type="dt" idx="1"/>
          </p:nvPr>
        </p:nvSpPr>
        <p:spPr/>
        <p:txBody>
          <a:bodyPr/>
          <a:lstStyle/>
          <a:p>
            <a:r>
              <a:rPr lang="en-US"/>
              <a:t>9/25/2023</a:t>
            </a:r>
          </a:p>
        </p:txBody>
      </p:sp>
    </p:spTree>
    <p:extLst>
      <p:ext uri="{BB962C8B-B14F-4D97-AF65-F5344CB8AC3E}">
        <p14:creationId xmlns:p14="http://schemas.microsoft.com/office/powerpoint/2010/main" val="35624326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3EBA97-7BBE-46B5-A9B5-145BC9A1226E}" type="slidenum">
              <a:rPr lang="en-US" smtClean="0"/>
              <a:t>26</a:t>
            </a:fld>
            <a:endParaRPr lang="en-US"/>
          </a:p>
        </p:txBody>
      </p:sp>
    </p:spTree>
    <p:extLst>
      <p:ext uri="{BB962C8B-B14F-4D97-AF65-F5344CB8AC3E}">
        <p14:creationId xmlns:p14="http://schemas.microsoft.com/office/powerpoint/2010/main" val="29997241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3EBA97-7BBE-46B5-A9B5-145BC9A1226E}" type="slidenum">
              <a:rPr lang="en-US" smtClean="0"/>
              <a:t>27</a:t>
            </a:fld>
            <a:endParaRPr lang="en-US"/>
          </a:p>
        </p:txBody>
      </p:sp>
    </p:spTree>
    <p:extLst>
      <p:ext uri="{BB962C8B-B14F-4D97-AF65-F5344CB8AC3E}">
        <p14:creationId xmlns:p14="http://schemas.microsoft.com/office/powerpoint/2010/main" val="3249393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A zoning ordinance is the local law that spells out the immediate, allowable uses for each piece of property within the community.</a:t>
            </a:r>
          </a:p>
          <a:p>
            <a:endParaRPr lang="en-US" sz="1600" dirty="0"/>
          </a:p>
          <a:p>
            <a:r>
              <a:rPr lang="en-US" sz="1600" dirty="0"/>
              <a:t>Each piece of property in the community is assigned a zone listing the kinds of uses that will be allowed on that land and setting standards such as minimum lot size, maximum building height, and minimum front yard depth. The distribution of residential, commercial, industrial, and other zones are based on the pattern of land uses established in the City's General Plan. Maps are used to keep track of the zoning for each piece of land, which we will look at…  </a:t>
            </a:r>
          </a:p>
          <a:p>
            <a:endParaRPr lang="en-US" sz="1600" dirty="0"/>
          </a:p>
          <a:p>
            <a:r>
              <a:rPr lang="en-US" sz="1600" dirty="0"/>
              <a:t>Ultimately the Zoning Code is a tool that implements the goals and policies of the General Plan</a:t>
            </a:r>
          </a:p>
          <a:p>
            <a:endParaRPr lang="en-US" sz="1600" dirty="0"/>
          </a:p>
          <a:p>
            <a:r>
              <a:rPr lang="en-US" sz="1600" dirty="0"/>
              <a:t>In 2017, the City updated it’s General Plan, which is the “blueprint” for growth and development in the City over a 15-20 year planning horizon.  Based on the adopted goals and policies of the General Plan, some aspects of the then current Zoning Code were outdated.  The City did adopt an Interim Code to address significant inconsistencies until this Comprehensive Code update could be completed.  </a:t>
            </a:r>
          </a:p>
          <a:p>
            <a:pPr defTabSz="931774">
              <a:defRPr/>
            </a:pPr>
            <a:endParaRPr lang="en-US" sz="1600" dirty="0"/>
          </a:p>
          <a:p>
            <a:pPr defTabSz="931774">
              <a:defRPr/>
            </a:pPr>
            <a:endParaRPr lang="en-US" sz="1600" dirty="0"/>
          </a:p>
        </p:txBody>
      </p:sp>
      <p:sp>
        <p:nvSpPr>
          <p:cNvPr id="4" name="Slide Number Placeholder 3"/>
          <p:cNvSpPr>
            <a:spLocks noGrp="1"/>
          </p:cNvSpPr>
          <p:nvPr>
            <p:ph type="sldNum" sz="quarter" idx="5"/>
          </p:nvPr>
        </p:nvSpPr>
        <p:spPr/>
        <p:txBody>
          <a:bodyPr/>
          <a:lstStyle/>
          <a:p>
            <a:fld id="{823EBA97-7BBE-46B5-A9B5-145BC9A1226E}" type="slidenum">
              <a:rPr lang="en-US" smtClean="0"/>
              <a:t>3</a:t>
            </a:fld>
            <a:endParaRPr lang="en-US"/>
          </a:p>
        </p:txBody>
      </p:sp>
    </p:spTree>
    <p:extLst>
      <p:ext uri="{BB962C8B-B14F-4D97-AF65-F5344CB8AC3E}">
        <p14:creationId xmlns:p14="http://schemas.microsoft.com/office/powerpoint/2010/main" val="2207237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In addition to General Plan inconsistencies, Other reasons to look comprehensively at a code update include…     </a:t>
            </a:r>
          </a:p>
        </p:txBody>
      </p:sp>
      <p:sp>
        <p:nvSpPr>
          <p:cNvPr id="4" name="Slide Number Placeholder 3"/>
          <p:cNvSpPr>
            <a:spLocks noGrp="1"/>
          </p:cNvSpPr>
          <p:nvPr>
            <p:ph type="sldNum" sz="quarter" idx="5"/>
          </p:nvPr>
        </p:nvSpPr>
        <p:spPr/>
        <p:txBody>
          <a:bodyPr/>
          <a:lstStyle/>
          <a:p>
            <a:fld id="{823EBA97-7BBE-46B5-A9B5-145BC9A1226E}" type="slidenum">
              <a:rPr lang="en-US" smtClean="0"/>
              <a:t>4</a:t>
            </a:fld>
            <a:endParaRPr lang="en-US"/>
          </a:p>
        </p:txBody>
      </p:sp>
    </p:spTree>
    <p:extLst>
      <p:ext uri="{BB962C8B-B14F-4D97-AF65-F5344CB8AC3E}">
        <p14:creationId xmlns:p14="http://schemas.microsoft.com/office/powerpoint/2010/main" val="4034769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Arial" panose="020B0604020202020204" pitchFamily="34" charset="0"/>
                <a:ea typeface="Arial" panose="020B0604020202020204" pitchFamily="34" charset="0"/>
                <a:cs typeface="Times New Roman" panose="02020603050405020304" pitchFamily="18" charset="0"/>
              </a:rPr>
              <a:t>The goal of the CZC update is to facilitate new desired development through the provision of clear and understandable standards, guidelines, and procedures. An updated development review process will assist staff and decision makers to allow qualified development with expedited review, thereby helping to reduce the front-end design/development costs particularly for new businesses and new housing projects.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23EBA97-7BBE-46B5-A9B5-145BC9A1226E}" type="slidenum">
              <a:rPr lang="en-US" smtClean="0"/>
              <a:t>5</a:t>
            </a:fld>
            <a:endParaRPr lang="en-US"/>
          </a:p>
        </p:txBody>
      </p:sp>
    </p:spTree>
    <p:extLst>
      <p:ext uri="{BB962C8B-B14F-4D97-AF65-F5344CB8AC3E}">
        <p14:creationId xmlns:p14="http://schemas.microsoft.com/office/powerpoint/2010/main" val="547455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Start by looking at the direction provided by the General Plan.  </a:t>
            </a:r>
          </a:p>
          <a:p>
            <a:endParaRPr lang="en-US" sz="1100" dirty="0"/>
          </a:p>
          <a:p>
            <a:r>
              <a:rPr lang="en-US" sz="1100" dirty="0"/>
              <a:t>Here we have the General Plan Land Use Designation Map.  The GP identifies the Downtown Mixed Use district in red on this map.</a:t>
            </a:r>
          </a:p>
        </p:txBody>
      </p:sp>
      <p:sp>
        <p:nvSpPr>
          <p:cNvPr id="4" name="Slide Number Placeholder 3"/>
          <p:cNvSpPr>
            <a:spLocks noGrp="1"/>
          </p:cNvSpPr>
          <p:nvPr>
            <p:ph type="sldNum" sz="quarter" idx="5"/>
          </p:nvPr>
        </p:nvSpPr>
        <p:spPr/>
        <p:txBody>
          <a:bodyPr/>
          <a:lstStyle/>
          <a:p>
            <a:fld id="{823EBA97-7BBE-46B5-A9B5-145BC9A1226E}" type="slidenum">
              <a:rPr lang="en-US" smtClean="0"/>
              <a:t>6</a:t>
            </a:fld>
            <a:endParaRPr lang="en-US"/>
          </a:p>
        </p:txBody>
      </p:sp>
      <p:sp>
        <p:nvSpPr>
          <p:cNvPr id="5" name="Date Placeholder 4">
            <a:extLst>
              <a:ext uri="{FF2B5EF4-FFF2-40B4-BE49-F238E27FC236}">
                <a16:creationId xmlns:a16="http://schemas.microsoft.com/office/drawing/2014/main" id="{B216E14E-9D56-449C-9070-CDC10F3B7BBD}"/>
              </a:ext>
            </a:extLst>
          </p:cNvPr>
          <p:cNvSpPr>
            <a:spLocks noGrp="1"/>
          </p:cNvSpPr>
          <p:nvPr>
            <p:ph type="dt" idx="1"/>
          </p:nvPr>
        </p:nvSpPr>
        <p:spPr/>
        <p:txBody>
          <a:bodyPr/>
          <a:lstStyle/>
          <a:p>
            <a:r>
              <a:rPr lang="en-US"/>
              <a:t>9/25/2023</a:t>
            </a:r>
          </a:p>
        </p:txBody>
      </p:sp>
    </p:spTree>
    <p:extLst>
      <p:ext uri="{BB962C8B-B14F-4D97-AF65-F5344CB8AC3E}">
        <p14:creationId xmlns:p14="http://schemas.microsoft.com/office/powerpoint/2010/main" val="2522081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Tx/>
              <a:buNone/>
              <a:defRPr/>
            </a:pPr>
            <a:r>
              <a:rPr lang="en-US" sz="1600" dirty="0"/>
              <a:t>Read slide</a:t>
            </a:r>
          </a:p>
          <a:p>
            <a:pPr marL="0" indent="0" defTabSz="931774">
              <a:buFontTx/>
              <a:buNone/>
              <a:defRPr/>
            </a:pPr>
            <a:endParaRPr lang="en-US" sz="1600" dirty="0"/>
          </a:p>
          <a:p>
            <a:pPr marL="0" indent="0" defTabSz="931774">
              <a:buFontTx/>
              <a:buNone/>
              <a:defRPr/>
            </a:pPr>
            <a:r>
              <a:rPr lang="en-US" sz="1600" dirty="0"/>
              <a:t>Floor Area Ratio is a measurement of development intensity.  Kind of a geeky Planning term, but 4.0 is the highest FAR allowed in the City.  </a:t>
            </a:r>
            <a:r>
              <a:rPr lang="en-US" sz="1600" dirty="0" err="1"/>
              <a:t>Signfies</a:t>
            </a:r>
            <a:r>
              <a:rPr lang="en-US" sz="1600" dirty="0"/>
              <a:t> that in general the city is supportive of full build out of development sites, including multiple stories of development.  </a:t>
            </a:r>
          </a:p>
          <a:p>
            <a:pPr marL="285750" indent="-285750" defTabSz="931774">
              <a:buFontTx/>
              <a:buChar char="-"/>
              <a:defRPr/>
            </a:pPr>
            <a:endParaRPr lang="en-US" sz="1600" dirty="0"/>
          </a:p>
          <a:p>
            <a:pPr marL="0" indent="0" defTabSz="931774">
              <a:buFontTx/>
              <a:buNone/>
              <a:defRPr/>
            </a:pPr>
            <a:endParaRPr lang="en-US" sz="1100" dirty="0"/>
          </a:p>
        </p:txBody>
      </p:sp>
      <p:sp>
        <p:nvSpPr>
          <p:cNvPr id="4" name="Slide Number Placeholder 3"/>
          <p:cNvSpPr>
            <a:spLocks noGrp="1"/>
          </p:cNvSpPr>
          <p:nvPr>
            <p:ph type="sldNum" sz="quarter" idx="5"/>
          </p:nvPr>
        </p:nvSpPr>
        <p:spPr/>
        <p:txBody>
          <a:bodyPr/>
          <a:lstStyle/>
          <a:p>
            <a:fld id="{823EBA97-7BBE-46B5-A9B5-145BC9A1226E}" type="slidenum">
              <a:rPr lang="en-US" smtClean="0"/>
              <a:t>7</a:t>
            </a:fld>
            <a:endParaRPr lang="en-US"/>
          </a:p>
        </p:txBody>
      </p:sp>
    </p:spTree>
    <p:extLst>
      <p:ext uri="{BB962C8B-B14F-4D97-AF65-F5344CB8AC3E}">
        <p14:creationId xmlns:p14="http://schemas.microsoft.com/office/powerpoint/2010/main" val="79513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600" b="1" dirty="0"/>
              <a:t>Highlight a few GP goals / policies…again laying the foundation for the Zoning code use, development and design standards…</a:t>
            </a:r>
            <a:endParaRPr lang="en-US" sz="1600" dirty="0"/>
          </a:p>
          <a:p>
            <a:pPr marL="0" indent="0" defTabSz="931774">
              <a:buFontTx/>
              <a:buNone/>
              <a:defRPr/>
            </a:pPr>
            <a:endParaRPr lang="en-US" sz="1600" dirty="0"/>
          </a:p>
          <a:p>
            <a:pPr marL="285750" indent="-285750" defTabSz="931774">
              <a:buFontTx/>
              <a:buChar char="-"/>
              <a:defRPr/>
            </a:pPr>
            <a:endParaRPr lang="en-US" sz="1600" dirty="0"/>
          </a:p>
          <a:p>
            <a:pPr marL="0" indent="0" defTabSz="931774">
              <a:buFontTx/>
              <a:buNone/>
              <a:defRPr/>
            </a:pPr>
            <a:endParaRPr lang="en-US" sz="1100" dirty="0"/>
          </a:p>
        </p:txBody>
      </p:sp>
      <p:sp>
        <p:nvSpPr>
          <p:cNvPr id="4" name="Slide Number Placeholder 3"/>
          <p:cNvSpPr>
            <a:spLocks noGrp="1"/>
          </p:cNvSpPr>
          <p:nvPr>
            <p:ph type="sldNum" sz="quarter" idx="5"/>
          </p:nvPr>
        </p:nvSpPr>
        <p:spPr/>
        <p:txBody>
          <a:bodyPr/>
          <a:lstStyle/>
          <a:p>
            <a:fld id="{823EBA97-7BBE-46B5-A9B5-145BC9A1226E}" type="slidenum">
              <a:rPr lang="en-US" smtClean="0"/>
              <a:t>8</a:t>
            </a:fld>
            <a:endParaRPr lang="en-US"/>
          </a:p>
        </p:txBody>
      </p:sp>
    </p:spTree>
    <p:extLst>
      <p:ext uri="{BB962C8B-B14F-4D97-AF65-F5344CB8AC3E}">
        <p14:creationId xmlns:p14="http://schemas.microsoft.com/office/powerpoint/2010/main" val="848644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100" dirty="0"/>
              <a:t>Based on those GP policies, a few objectives for the zoning code update specific to the downtown…</a:t>
            </a:r>
          </a:p>
          <a:p>
            <a:pPr defTabSz="931774">
              <a:defRPr/>
            </a:pPr>
            <a:endParaRPr lang="en-US" sz="1100" dirty="0"/>
          </a:p>
          <a:p>
            <a:pPr defTabSz="931774">
              <a:defRPr/>
            </a:pPr>
            <a:endParaRPr lang="en-US" sz="1100" dirty="0"/>
          </a:p>
        </p:txBody>
      </p:sp>
      <p:sp>
        <p:nvSpPr>
          <p:cNvPr id="4" name="Slide Number Placeholder 3"/>
          <p:cNvSpPr>
            <a:spLocks noGrp="1"/>
          </p:cNvSpPr>
          <p:nvPr>
            <p:ph type="sldNum" sz="quarter" idx="5"/>
          </p:nvPr>
        </p:nvSpPr>
        <p:spPr/>
        <p:txBody>
          <a:bodyPr/>
          <a:lstStyle/>
          <a:p>
            <a:fld id="{823EBA97-7BBE-46B5-A9B5-145BC9A1226E}" type="slidenum">
              <a:rPr lang="en-US" smtClean="0"/>
              <a:t>9</a:t>
            </a:fld>
            <a:endParaRPr lang="en-US"/>
          </a:p>
        </p:txBody>
      </p:sp>
    </p:spTree>
    <p:extLst>
      <p:ext uri="{BB962C8B-B14F-4D97-AF65-F5344CB8AC3E}">
        <p14:creationId xmlns:p14="http://schemas.microsoft.com/office/powerpoint/2010/main" val="12623469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15B2EB-1804-0B94-DE07-397BEF3C0A56}"/>
              </a:ext>
            </a:extLst>
          </p:cNvPr>
          <p:cNvSpPr/>
          <p:nvPr userDrawn="1"/>
        </p:nvSpPr>
        <p:spPr>
          <a:xfrm>
            <a:off x="0" y="1950720"/>
            <a:ext cx="12192000" cy="4907280"/>
          </a:xfrm>
          <a:prstGeom prst="rect">
            <a:avLst/>
          </a:prstGeom>
          <a:solidFill>
            <a:srgbClr val="FFE8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A327A11-EF19-C39C-A7CD-18C4A9569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3203" y="248113"/>
            <a:ext cx="1163596" cy="1163596"/>
          </a:xfrm>
          <a:prstGeom prst="rect">
            <a:avLst/>
          </a:prstGeom>
        </p:spPr>
      </p:pic>
      <p:sp>
        <p:nvSpPr>
          <p:cNvPr id="34" name="Text Placeholder 33">
            <a:extLst>
              <a:ext uri="{FF2B5EF4-FFF2-40B4-BE49-F238E27FC236}">
                <a16:creationId xmlns:a16="http://schemas.microsoft.com/office/drawing/2014/main" id="{7C649B5D-B289-A10C-D010-8F9DFB356772}"/>
              </a:ext>
            </a:extLst>
          </p:cNvPr>
          <p:cNvSpPr>
            <a:spLocks noGrp="1"/>
          </p:cNvSpPr>
          <p:nvPr>
            <p:ph type="body" sz="quarter" idx="13"/>
          </p:nvPr>
        </p:nvSpPr>
        <p:spPr>
          <a:xfrm>
            <a:off x="417202" y="3677389"/>
            <a:ext cx="5227551" cy="2047257"/>
          </a:xfrm>
        </p:spPr>
        <p:txBody>
          <a:bodyPr/>
          <a:lstStyle>
            <a:lvl1pPr marL="0" indent="0" algn="l" defTabSz="914400" rtl="0" eaLnBrk="1" latinLnBrk="0" hangingPunct="1">
              <a:buNone/>
              <a:defRPr lang="en-US" sz="4000" b="1" kern="1200" dirty="0" smtClean="0">
                <a:solidFill>
                  <a:srgbClr val="00638B"/>
                </a:solidFill>
                <a:latin typeface="Arial" panose="020B0604020202020204" pitchFamily="34" charset="0"/>
                <a:ea typeface="Arial" charset="0"/>
                <a:cs typeface="Arial" panose="020B0604020202020204" pitchFamily="34" charset="0"/>
              </a:defRPr>
            </a:lvl1pPr>
            <a:lvl2pPr marL="0" indent="0" algn="l" defTabSz="914400" rtl="0" eaLnBrk="1" latinLnBrk="0" hangingPunct="1">
              <a:buNone/>
              <a:defRPr lang="en-US" sz="3600" kern="1200" dirty="0" smtClean="0">
                <a:solidFill>
                  <a:schemeClr val="tx1"/>
                </a:solidFill>
                <a:latin typeface="Arial" panose="020B0604020202020204" pitchFamily="34" charset="0"/>
                <a:ea typeface="Arial" charset="0"/>
                <a:cs typeface="Arial" panose="020B0604020202020204" pitchFamily="34" charset="0"/>
              </a:defRPr>
            </a:lvl2pPr>
            <a:lvl3pPr marL="0" indent="0" algn="l" defTabSz="914400" rtl="0" eaLnBrk="1" latinLnBrk="0" hangingPunct="1">
              <a:buNone/>
              <a:defRPr lang="en-US" sz="2000" kern="1200" dirty="0" smtClean="0">
                <a:solidFill>
                  <a:schemeClr val="tx1"/>
                </a:solidFill>
                <a:latin typeface="Arial" panose="020B0604020202020204" pitchFamily="34" charset="0"/>
                <a:ea typeface="Arial" charset="0"/>
                <a:cs typeface="Arial" panose="020B0604020202020204" pitchFamily="34" charset="0"/>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p:txBody>
      </p:sp>
      <p:pic>
        <p:nvPicPr>
          <p:cNvPr id="3" name="Picture 2" descr="A screenshot of a website&#10;&#10;Description automatically generated">
            <a:extLst>
              <a:ext uri="{FF2B5EF4-FFF2-40B4-BE49-F238E27FC236}">
                <a16:creationId xmlns:a16="http://schemas.microsoft.com/office/drawing/2014/main" id="{78289CB6-865B-EB1A-23FA-810135B0DD5F}"/>
              </a:ext>
            </a:extLst>
          </p:cNvPr>
          <p:cNvPicPr>
            <a:picLocks noChangeAspect="1"/>
          </p:cNvPicPr>
          <p:nvPr userDrawn="1"/>
        </p:nvPicPr>
        <p:blipFill rotWithShape="1">
          <a:blip r:embed="rId3"/>
          <a:srcRect l="3261" t="27832" r="5372" b="31462"/>
          <a:stretch/>
        </p:blipFill>
        <p:spPr>
          <a:xfrm>
            <a:off x="248166" y="2291080"/>
            <a:ext cx="11697364" cy="2255520"/>
          </a:xfrm>
          <a:prstGeom prst="rect">
            <a:avLst/>
          </a:prstGeom>
        </p:spPr>
      </p:pic>
      <p:pic>
        <p:nvPicPr>
          <p:cNvPr id="5" name="Picture 4" descr="A logo with a leaf&#10;&#10;Description automatically generated">
            <a:extLst>
              <a:ext uri="{FF2B5EF4-FFF2-40B4-BE49-F238E27FC236}">
                <a16:creationId xmlns:a16="http://schemas.microsoft.com/office/drawing/2014/main" id="{8788842B-8778-72F0-58FF-D7A0807A4AB0}"/>
              </a:ext>
            </a:extLst>
          </p:cNvPr>
          <p:cNvPicPr>
            <a:picLocks noChangeAspect="1"/>
          </p:cNvPicPr>
          <p:nvPr userDrawn="1"/>
        </p:nvPicPr>
        <p:blipFill>
          <a:blip r:embed="rId4"/>
          <a:stretch>
            <a:fillRect/>
          </a:stretch>
        </p:blipFill>
        <p:spPr>
          <a:xfrm>
            <a:off x="1530449" y="166690"/>
            <a:ext cx="1995071" cy="1301472"/>
          </a:xfrm>
          <a:prstGeom prst="rect">
            <a:avLst/>
          </a:prstGeom>
        </p:spPr>
      </p:pic>
    </p:spTree>
    <p:extLst>
      <p:ext uri="{BB962C8B-B14F-4D97-AF65-F5344CB8AC3E}">
        <p14:creationId xmlns:p14="http://schemas.microsoft.com/office/powerpoint/2010/main" val="68948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opic with Bar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351815-ED73-2518-3CDD-75274309C8EC}"/>
              </a:ext>
            </a:extLst>
          </p:cNvPr>
          <p:cNvSpPr/>
          <p:nvPr userDrawn="1"/>
        </p:nvSpPr>
        <p:spPr>
          <a:xfrm>
            <a:off x="-1523" y="0"/>
            <a:ext cx="12191999" cy="902929"/>
          </a:xfrm>
          <a:prstGeom prst="rect">
            <a:avLst/>
          </a:prstGeom>
          <a:solidFill>
            <a:srgbClr val="00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99E8A4F5-20B5-7268-9699-23BE73E7B27E}"/>
              </a:ext>
            </a:extLst>
          </p:cNvPr>
          <p:cNvSpPr>
            <a:spLocks noGrp="1"/>
          </p:cNvSpPr>
          <p:nvPr>
            <p:ph type="body" sz="quarter" idx="13" hasCustomPrompt="1"/>
          </p:nvPr>
        </p:nvSpPr>
        <p:spPr>
          <a:xfrm>
            <a:off x="265176" y="128016"/>
            <a:ext cx="11717273" cy="653321"/>
          </a:xfrm>
        </p:spPr>
        <p:txBody>
          <a:bodyPr/>
          <a:lstStyle>
            <a:lvl1pPr marL="0" indent="0" algn="ctr" defTabSz="914400" rtl="0" eaLnBrk="1" latinLnBrk="0" hangingPunct="1">
              <a:spcBef>
                <a:spcPts val="0"/>
              </a:spcBef>
              <a:buNone/>
              <a:defRPr lang="en-US" sz="4800" b="1" kern="1200" dirty="0" smtClean="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a:t>
            </a:r>
          </a:p>
        </p:txBody>
      </p:sp>
      <p:sp>
        <p:nvSpPr>
          <p:cNvPr id="8" name="Text Placeholder 12">
            <a:extLst>
              <a:ext uri="{FF2B5EF4-FFF2-40B4-BE49-F238E27FC236}">
                <a16:creationId xmlns:a16="http://schemas.microsoft.com/office/drawing/2014/main" id="{503E6A0B-B1C0-E3E9-AB80-BED4F870BA04}"/>
              </a:ext>
            </a:extLst>
          </p:cNvPr>
          <p:cNvSpPr>
            <a:spLocks noGrp="1"/>
          </p:cNvSpPr>
          <p:nvPr>
            <p:ph type="body" sz="quarter" idx="14" hasCustomPrompt="1"/>
          </p:nvPr>
        </p:nvSpPr>
        <p:spPr>
          <a:xfrm>
            <a:off x="235839" y="1094843"/>
            <a:ext cx="11717273" cy="451203"/>
          </a:xfrm>
        </p:spPr>
        <p:txBody>
          <a:bodyPr/>
          <a:lstStyle>
            <a:lvl1pPr marL="0" indent="0" algn="ctr" defTabSz="914400" rtl="0" eaLnBrk="1" latinLnBrk="0" hangingPunct="1">
              <a:buNone/>
              <a:defRPr lang="en-US" sz="3200" b="1" kern="1200" dirty="0" smtClean="0">
                <a:solidFill>
                  <a:srgbClr val="595959"/>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err="1"/>
              <a:t>Subheader</a:t>
            </a:r>
            <a:endParaRPr lang="en-US" dirty="0"/>
          </a:p>
        </p:txBody>
      </p:sp>
      <p:sp>
        <p:nvSpPr>
          <p:cNvPr id="4" name="Text Placeholder 9">
            <a:extLst>
              <a:ext uri="{FF2B5EF4-FFF2-40B4-BE49-F238E27FC236}">
                <a16:creationId xmlns:a16="http://schemas.microsoft.com/office/drawing/2014/main" id="{843DC5D4-5716-808A-4999-AF170EFA463F}"/>
              </a:ext>
            </a:extLst>
          </p:cNvPr>
          <p:cNvSpPr>
            <a:spLocks noGrp="1"/>
          </p:cNvSpPr>
          <p:nvPr>
            <p:ph type="body" sz="quarter" idx="16"/>
          </p:nvPr>
        </p:nvSpPr>
        <p:spPr>
          <a:xfrm>
            <a:off x="235838" y="1737618"/>
            <a:ext cx="10404453" cy="4022583"/>
          </a:xfrm>
        </p:spPr>
        <p:txBody>
          <a:bodyPr/>
          <a:lstStyle>
            <a:lvl1pPr>
              <a:spcAft>
                <a:spcPts val="600"/>
              </a:spcAft>
              <a:defRPr sz="2400">
                <a:latin typeface="Arial" panose="020B0604020202020204" pitchFamily="34" charset="0"/>
                <a:ea typeface="Nirmala Text" panose="020B0502040204020203" pitchFamily="34" charset="0"/>
                <a:cs typeface="Arial" panose="020B0604020202020204" pitchFamily="34" charset="0"/>
              </a:defRPr>
            </a:lvl1pPr>
            <a:lvl2pPr>
              <a:spcAft>
                <a:spcPts val="600"/>
              </a:spcAft>
              <a:defRPr sz="2000">
                <a:latin typeface="Arial" panose="020B0604020202020204" pitchFamily="34" charset="0"/>
                <a:ea typeface="Nirmala Text" panose="020B0502040204020203" pitchFamily="34" charset="0"/>
                <a:cs typeface="Arial" panose="020B0604020202020204" pitchFamily="34" charset="0"/>
              </a:defRPr>
            </a:lvl2pPr>
            <a:lvl3pPr>
              <a:spcAft>
                <a:spcPts val="600"/>
              </a:spcAft>
              <a:defRPr>
                <a:latin typeface="Arial" panose="020B0604020202020204" pitchFamily="34" charset="0"/>
                <a:ea typeface="Nirmala Text" panose="020B0502040204020203" pitchFamily="34" charset="0"/>
                <a:cs typeface="Arial" panose="020B0604020202020204" pitchFamily="34" charset="0"/>
              </a:defRPr>
            </a:lvl3pPr>
            <a:lvl4pPr>
              <a:spcAft>
                <a:spcPts val="600"/>
              </a:spcAft>
              <a:defRPr>
                <a:latin typeface="Arial" panose="020B0604020202020204" pitchFamily="34" charset="0"/>
                <a:ea typeface="Nirmala Text" panose="020B0502040204020203" pitchFamily="34" charset="0"/>
                <a:cs typeface="Arial" panose="020B0604020202020204" pitchFamily="34" charset="0"/>
              </a:defRPr>
            </a:lvl4pPr>
            <a:lvl5pPr>
              <a:spcAft>
                <a:spcPts val="600"/>
              </a:spcAft>
              <a:defRPr>
                <a:latin typeface="Arial" panose="020B0604020202020204" pitchFamily="34" charset="0"/>
                <a:ea typeface="Nirmala Text" panose="020B0502040204020203"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7946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opic with Bar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BE7D1B-5747-0E51-CC38-A36AF99FDDFC}"/>
              </a:ext>
            </a:extLst>
          </p:cNvPr>
          <p:cNvSpPr/>
          <p:nvPr userDrawn="1"/>
        </p:nvSpPr>
        <p:spPr>
          <a:xfrm>
            <a:off x="-1523" y="0"/>
            <a:ext cx="12191999" cy="902929"/>
          </a:xfrm>
          <a:prstGeom prst="rect">
            <a:avLst/>
          </a:prstGeom>
          <a:solidFill>
            <a:srgbClr val="EB6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26D9D224-F57A-3A4A-442E-87C731A15AAB}"/>
              </a:ext>
            </a:extLst>
          </p:cNvPr>
          <p:cNvSpPr>
            <a:spLocks noGrp="1"/>
          </p:cNvSpPr>
          <p:nvPr>
            <p:ph type="body" sz="quarter" idx="13" hasCustomPrompt="1"/>
          </p:nvPr>
        </p:nvSpPr>
        <p:spPr>
          <a:xfrm>
            <a:off x="265176" y="128016"/>
            <a:ext cx="11717273" cy="653321"/>
          </a:xfrm>
        </p:spPr>
        <p:txBody>
          <a:bodyPr/>
          <a:lstStyle>
            <a:lvl1pPr marL="0" indent="0" algn="ctr" defTabSz="914400" rtl="0" eaLnBrk="1" latinLnBrk="0" hangingPunct="1">
              <a:spcBef>
                <a:spcPts val="0"/>
              </a:spcBef>
              <a:buNone/>
              <a:defRPr lang="en-US" sz="4800" b="1" kern="1200" dirty="0" smtClean="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a:t>
            </a:r>
          </a:p>
        </p:txBody>
      </p:sp>
      <p:sp>
        <p:nvSpPr>
          <p:cNvPr id="10" name="Text Placeholder 12">
            <a:extLst>
              <a:ext uri="{FF2B5EF4-FFF2-40B4-BE49-F238E27FC236}">
                <a16:creationId xmlns:a16="http://schemas.microsoft.com/office/drawing/2014/main" id="{525E81B2-5C86-0E04-B5BB-29F975853CEF}"/>
              </a:ext>
            </a:extLst>
          </p:cNvPr>
          <p:cNvSpPr>
            <a:spLocks noGrp="1"/>
          </p:cNvSpPr>
          <p:nvPr>
            <p:ph type="body" sz="quarter" idx="14" hasCustomPrompt="1"/>
          </p:nvPr>
        </p:nvSpPr>
        <p:spPr>
          <a:xfrm>
            <a:off x="235839" y="1094843"/>
            <a:ext cx="11717273" cy="451203"/>
          </a:xfrm>
        </p:spPr>
        <p:txBody>
          <a:bodyPr/>
          <a:lstStyle>
            <a:lvl1pPr marL="0" indent="0" algn="ctr" defTabSz="914400" rtl="0" eaLnBrk="1" latinLnBrk="0" hangingPunct="1">
              <a:buNone/>
              <a:defRPr lang="en-US" sz="3200" b="1" kern="1200" dirty="0" smtClean="0">
                <a:solidFill>
                  <a:srgbClr val="595959"/>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err="1"/>
              <a:t>Subheader</a:t>
            </a:r>
            <a:endParaRPr lang="en-US" dirty="0"/>
          </a:p>
        </p:txBody>
      </p:sp>
      <p:sp>
        <p:nvSpPr>
          <p:cNvPr id="2" name="Text Placeholder 9">
            <a:extLst>
              <a:ext uri="{FF2B5EF4-FFF2-40B4-BE49-F238E27FC236}">
                <a16:creationId xmlns:a16="http://schemas.microsoft.com/office/drawing/2014/main" id="{C5DBBE47-88B6-E864-72F4-C33524BD88A7}"/>
              </a:ext>
            </a:extLst>
          </p:cNvPr>
          <p:cNvSpPr>
            <a:spLocks noGrp="1"/>
          </p:cNvSpPr>
          <p:nvPr>
            <p:ph type="body" sz="quarter" idx="16"/>
          </p:nvPr>
        </p:nvSpPr>
        <p:spPr>
          <a:xfrm>
            <a:off x="235838" y="1737618"/>
            <a:ext cx="10404453" cy="4022583"/>
          </a:xfrm>
        </p:spPr>
        <p:txBody>
          <a:bodyPr/>
          <a:lstStyle>
            <a:lvl1pPr>
              <a:spcAft>
                <a:spcPts val="600"/>
              </a:spcAft>
              <a:defRPr sz="2400">
                <a:latin typeface="Arial" panose="020B0604020202020204" pitchFamily="34" charset="0"/>
                <a:ea typeface="Nirmala Text" panose="020B0502040204020203" pitchFamily="34" charset="0"/>
                <a:cs typeface="Arial" panose="020B0604020202020204" pitchFamily="34" charset="0"/>
              </a:defRPr>
            </a:lvl1pPr>
            <a:lvl2pPr>
              <a:spcAft>
                <a:spcPts val="600"/>
              </a:spcAft>
              <a:defRPr sz="2000">
                <a:latin typeface="Arial" panose="020B0604020202020204" pitchFamily="34" charset="0"/>
                <a:ea typeface="Nirmala Text" panose="020B0502040204020203" pitchFamily="34" charset="0"/>
                <a:cs typeface="Arial" panose="020B0604020202020204" pitchFamily="34" charset="0"/>
              </a:defRPr>
            </a:lvl2pPr>
            <a:lvl3pPr>
              <a:spcAft>
                <a:spcPts val="600"/>
              </a:spcAft>
              <a:defRPr>
                <a:latin typeface="Arial" panose="020B0604020202020204" pitchFamily="34" charset="0"/>
                <a:ea typeface="Nirmala Text" panose="020B0502040204020203" pitchFamily="34" charset="0"/>
                <a:cs typeface="Arial" panose="020B0604020202020204" pitchFamily="34" charset="0"/>
              </a:defRPr>
            </a:lvl3pPr>
            <a:lvl4pPr>
              <a:spcAft>
                <a:spcPts val="600"/>
              </a:spcAft>
              <a:defRPr>
                <a:latin typeface="Arial" panose="020B0604020202020204" pitchFamily="34" charset="0"/>
                <a:ea typeface="Nirmala Text" panose="020B0502040204020203" pitchFamily="34" charset="0"/>
                <a:cs typeface="Arial" panose="020B0604020202020204" pitchFamily="34" charset="0"/>
              </a:defRPr>
            </a:lvl4pPr>
            <a:lvl5pPr>
              <a:spcAft>
                <a:spcPts val="600"/>
              </a:spcAft>
              <a:defRPr>
                <a:latin typeface="Arial" panose="020B0604020202020204" pitchFamily="34" charset="0"/>
                <a:ea typeface="Nirmala Text" panose="020B0502040204020203"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8043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opic with Bar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E4E49E-1EFF-A9DF-7E09-D4B8125B1587}"/>
              </a:ext>
            </a:extLst>
          </p:cNvPr>
          <p:cNvSpPr/>
          <p:nvPr userDrawn="1"/>
        </p:nvSpPr>
        <p:spPr>
          <a:xfrm>
            <a:off x="-1523" y="0"/>
            <a:ext cx="12191999" cy="902929"/>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1BEF1BA7-F261-2F5B-9590-663031340952}"/>
              </a:ext>
            </a:extLst>
          </p:cNvPr>
          <p:cNvSpPr>
            <a:spLocks noGrp="1"/>
          </p:cNvSpPr>
          <p:nvPr>
            <p:ph type="body" sz="quarter" idx="13" hasCustomPrompt="1"/>
          </p:nvPr>
        </p:nvSpPr>
        <p:spPr>
          <a:xfrm>
            <a:off x="265176" y="128016"/>
            <a:ext cx="11717273" cy="653321"/>
          </a:xfrm>
        </p:spPr>
        <p:txBody>
          <a:bodyPr/>
          <a:lstStyle>
            <a:lvl1pPr marL="0" indent="0" algn="ctr" defTabSz="914400" rtl="0" eaLnBrk="1" latinLnBrk="0" hangingPunct="1">
              <a:spcBef>
                <a:spcPts val="0"/>
              </a:spcBef>
              <a:buNone/>
              <a:defRPr lang="en-US" sz="4800" b="1" kern="1200" dirty="0" smtClean="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a:t>
            </a:r>
          </a:p>
        </p:txBody>
      </p:sp>
      <p:sp>
        <p:nvSpPr>
          <p:cNvPr id="4" name="Text Placeholder 12">
            <a:extLst>
              <a:ext uri="{FF2B5EF4-FFF2-40B4-BE49-F238E27FC236}">
                <a16:creationId xmlns:a16="http://schemas.microsoft.com/office/drawing/2014/main" id="{CA6B95C3-9B9E-EDF3-39AD-99921CB2677D}"/>
              </a:ext>
            </a:extLst>
          </p:cNvPr>
          <p:cNvSpPr>
            <a:spLocks noGrp="1"/>
          </p:cNvSpPr>
          <p:nvPr>
            <p:ph type="body" sz="quarter" idx="14" hasCustomPrompt="1"/>
          </p:nvPr>
        </p:nvSpPr>
        <p:spPr>
          <a:xfrm>
            <a:off x="235839" y="1094843"/>
            <a:ext cx="11717273" cy="451203"/>
          </a:xfrm>
        </p:spPr>
        <p:txBody>
          <a:bodyPr/>
          <a:lstStyle>
            <a:lvl1pPr marL="0" indent="0" algn="ctr" defTabSz="914400" rtl="0" eaLnBrk="1" latinLnBrk="0" hangingPunct="1">
              <a:buNone/>
              <a:defRPr lang="en-US" sz="3200" b="1" kern="1200" dirty="0" smtClean="0">
                <a:solidFill>
                  <a:srgbClr val="595959"/>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err="1"/>
              <a:t>Subheader</a:t>
            </a:r>
            <a:endParaRPr lang="en-US" dirty="0"/>
          </a:p>
        </p:txBody>
      </p:sp>
      <p:sp>
        <p:nvSpPr>
          <p:cNvPr id="5" name="Text Placeholder 9">
            <a:extLst>
              <a:ext uri="{FF2B5EF4-FFF2-40B4-BE49-F238E27FC236}">
                <a16:creationId xmlns:a16="http://schemas.microsoft.com/office/drawing/2014/main" id="{D8C6F30B-355B-5895-E007-85F79923ABE6}"/>
              </a:ext>
            </a:extLst>
          </p:cNvPr>
          <p:cNvSpPr>
            <a:spLocks noGrp="1"/>
          </p:cNvSpPr>
          <p:nvPr>
            <p:ph type="body" sz="quarter" idx="16"/>
          </p:nvPr>
        </p:nvSpPr>
        <p:spPr>
          <a:xfrm>
            <a:off x="235838" y="1737618"/>
            <a:ext cx="10404453" cy="4022583"/>
          </a:xfrm>
        </p:spPr>
        <p:txBody>
          <a:bodyPr/>
          <a:lstStyle>
            <a:lvl1pPr>
              <a:spcAft>
                <a:spcPts val="600"/>
              </a:spcAft>
              <a:defRPr sz="2400">
                <a:latin typeface="Arial" panose="020B0604020202020204" pitchFamily="34" charset="0"/>
                <a:ea typeface="Nirmala Text" panose="020B0502040204020203" pitchFamily="34" charset="0"/>
                <a:cs typeface="Arial" panose="020B0604020202020204" pitchFamily="34" charset="0"/>
              </a:defRPr>
            </a:lvl1pPr>
            <a:lvl2pPr>
              <a:spcAft>
                <a:spcPts val="600"/>
              </a:spcAft>
              <a:defRPr sz="2000">
                <a:latin typeface="Arial" panose="020B0604020202020204" pitchFamily="34" charset="0"/>
                <a:ea typeface="Nirmala Text" panose="020B0502040204020203" pitchFamily="34" charset="0"/>
                <a:cs typeface="Arial" panose="020B0604020202020204" pitchFamily="34" charset="0"/>
              </a:defRPr>
            </a:lvl2pPr>
            <a:lvl3pPr>
              <a:spcAft>
                <a:spcPts val="600"/>
              </a:spcAft>
              <a:defRPr>
                <a:latin typeface="Arial" panose="020B0604020202020204" pitchFamily="34" charset="0"/>
                <a:ea typeface="Nirmala Text" panose="020B0502040204020203" pitchFamily="34" charset="0"/>
                <a:cs typeface="Arial" panose="020B0604020202020204" pitchFamily="34" charset="0"/>
              </a:defRPr>
            </a:lvl3pPr>
            <a:lvl4pPr>
              <a:spcAft>
                <a:spcPts val="600"/>
              </a:spcAft>
              <a:defRPr>
                <a:latin typeface="Arial" panose="020B0604020202020204" pitchFamily="34" charset="0"/>
                <a:ea typeface="Nirmala Text" panose="020B0502040204020203" pitchFamily="34" charset="0"/>
                <a:cs typeface="Arial" panose="020B0604020202020204" pitchFamily="34" charset="0"/>
              </a:defRPr>
            </a:lvl4pPr>
            <a:lvl5pPr>
              <a:spcAft>
                <a:spcPts val="600"/>
              </a:spcAft>
              <a:defRPr>
                <a:latin typeface="Arial" panose="020B0604020202020204" pitchFamily="34" charset="0"/>
                <a:ea typeface="Nirmala Text" panose="020B0502040204020203"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741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ext Placeholder 16">
            <a:extLst>
              <a:ext uri="{FF2B5EF4-FFF2-40B4-BE49-F238E27FC236}">
                <a16:creationId xmlns:a16="http://schemas.microsoft.com/office/drawing/2014/main" id="{7B36C480-1662-50B7-0A91-74BAE7F2D3EC}"/>
              </a:ext>
            </a:extLst>
          </p:cNvPr>
          <p:cNvSpPr>
            <a:spLocks noGrp="1"/>
          </p:cNvSpPr>
          <p:nvPr>
            <p:ph type="body" sz="quarter" idx="14" hasCustomPrompt="1"/>
          </p:nvPr>
        </p:nvSpPr>
        <p:spPr>
          <a:xfrm>
            <a:off x="266697" y="291962"/>
            <a:ext cx="4892040" cy="805434"/>
          </a:xfrm>
        </p:spPr>
        <p:txBody>
          <a:bodyPr/>
          <a:lstStyle>
            <a:lvl1pPr marL="0" indent="0">
              <a:buNone/>
              <a:defRPr sz="4800" b="1">
                <a:solidFill>
                  <a:srgbClr val="00638B"/>
                </a:solidFill>
                <a:latin typeface="Arial" panose="020B0604020202020204" pitchFamily="34" charset="0"/>
                <a:cs typeface="Arial" panose="020B0604020202020204" pitchFamily="34" charset="0"/>
              </a:defRPr>
            </a:lvl1pPr>
            <a:lvl5pPr marL="1828800" indent="0" algn="l">
              <a:buNone/>
              <a:defRPr/>
            </a:lvl5pPr>
          </a:lstStyle>
          <a:p>
            <a:pPr lvl="0"/>
            <a:r>
              <a:rPr lang="en-US" dirty="0"/>
              <a:t>Topic Item #1 </a:t>
            </a:r>
          </a:p>
        </p:txBody>
      </p:sp>
      <p:sp>
        <p:nvSpPr>
          <p:cNvPr id="5" name="Text Placeholder 9">
            <a:extLst>
              <a:ext uri="{FF2B5EF4-FFF2-40B4-BE49-F238E27FC236}">
                <a16:creationId xmlns:a16="http://schemas.microsoft.com/office/drawing/2014/main" id="{9CB4756C-EF9D-048C-1C21-741F68C62A0D}"/>
              </a:ext>
            </a:extLst>
          </p:cNvPr>
          <p:cNvSpPr>
            <a:spLocks noGrp="1"/>
          </p:cNvSpPr>
          <p:nvPr>
            <p:ph type="body" sz="quarter" idx="16"/>
          </p:nvPr>
        </p:nvSpPr>
        <p:spPr>
          <a:xfrm>
            <a:off x="235838" y="1417709"/>
            <a:ext cx="5860161" cy="4022583"/>
          </a:xfrm>
        </p:spPr>
        <p:txBody>
          <a:bodyPr/>
          <a:lstStyle>
            <a:lvl1pPr>
              <a:defRPr sz="2400">
                <a:latin typeface="Arial" panose="020B0604020202020204" pitchFamily="34" charset="0"/>
                <a:ea typeface="Open Sans" pitchFamily="2" charset="0"/>
                <a:cs typeface="Arial" panose="020B0604020202020204" pitchFamily="34" charset="0"/>
              </a:defRPr>
            </a:lvl1pPr>
            <a:lvl2pPr>
              <a:defRPr sz="2000">
                <a:latin typeface="Arial" panose="020B0604020202020204" pitchFamily="34" charset="0"/>
                <a:ea typeface="Open Sans" pitchFamily="2" charset="0"/>
                <a:cs typeface="Arial" panose="020B0604020202020204" pitchFamily="34" charset="0"/>
              </a:defRPr>
            </a:lvl2pPr>
            <a:lvl3pPr>
              <a:defRPr>
                <a:latin typeface="Arial" panose="020B0604020202020204" pitchFamily="34" charset="0"/>
                <a:ea typeface="Open Sans" pitchFamily="2" charset="0"/>
                <a:cs typeface="Arial" panose="020B0604020202020204" pitchFamily="34" charset="0"/>
              </a:defRPr>
            </a:lvl3pPr>
            <a:lvl4pPr>
              <a:defRPr>
                <a:latin typeface="Arial" panose="020B0604020202020204" pitchFamily="34" charset="0"/>
                <a:ea typeface="Open Sans" pitchFamily="2" charset="0"/>
                <a:cs typeface="Arial" panose="020B0604020202020204" pitchFamily="34" charset="0"/>
              </a:defRPr>
            </a:lvl4pPr>
            <a:lvl5pPr>
              <a:defRPr>
                <a:latin typeface="Arial" panose="020B0604020202020204" pitchFamily="34" charset="0"/>
                <a:ea typeface="Open Sans" pitchFamily="2"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9">
            <a:extLst>
              <a:ext uri="{FF2B5EF4-FFF2-40B4-BE49-F238E27FC236}">
                <a16:creationId xmlns:a16="http://schemas.microsoft.com/office/drawing/2014/main" id="{3BF76C71-248D-D9C7-130F-B3FF55C51856}"/>
              </a:ext>
            </a:extLst>
          </p:cNvPr>
          <p:cNvSpPr>
            <a:spLocks noGrp="1"/>
          </p:cNvSpPr>
          <p:nvPr>
            <p:ph type="body" sz="quarter" idx="17"/>
          </p:nvPr>
        </p:nvSpPr>
        <p:spPr>
          <a:xfrm>
            <a:off x="6248399" y="1417708"/>
            <a:ext cx="5860161" cy="4022583"/>
          </a:xfrm>
        </p:spPr>
        <p:txBody>
          <a:bodyPr/>
          <a:lstStyle>
            <a:lvl1pPr>
              <a:defRPr sz="2400">
                <a:latin typeface="Arial" panose="020B0604020202020204" pitchFamily="34" charset="0"/>
                <a:ea typeface="Open Sans" pitchFamily="2" charset="0"/>
                <a:cs typeface="Arial" panose="020B0604020202020204" pitchFamily="34" charset="0"/>
              </a:defRPr>
            </a:lvl1pPr>
            <a:lvl2pPr>
              <a:defRPr sz="2000">
                <a:latin typeface="Arial" panose="020B0604020202020204" pitchFamily="34" charset="0"/>
                <a:ea typeface="Open Sans" pitchFamily="2" charset="0"/>
                <a:cs typeface="Arial" panose="020B0604020202020204" pitchFamily="34" charset="0"/>
              </a:defRPr>
            </a:lvl2pPr>
            <a:lvl3pPr>
              <a:defRPr>
                <a:latin typeface="Arial" panose="020B0604020202020204" pitchFamily="34" charset="0"/>
                <a:ea typeface="Open Sans" pitchFamily="2" charset="0"/>
                <a:cs typeface="Arial" panose="020B0604020202020204" pitchFamily="34" charset="0"/>
              </a:defRPr>
            </a:lvl3pPr>
            <a:lvl4pPr>
              <a:defRPr>
                <a:latin typeface="Arial" panose="020B0604020202020204" pitchFamily="34" charset="0"/>
                <a:ea typeface="Open Sans" pitchFamily="2" charset="0"/>
                <a:cs typeface="Arial" panose="020B0604020202020204" pitchFamily="34" charset="0"/>
              </a:defRPr>
            </a:lvl4pPr>
            <a:lvl5pPr>
              <a:defRPr>
                <a:latin typeface="Arial" panose="020B0604020202020204" pitchFamily="34" charset="0"/>
                <a:ea typeface="Open Sans" pitchFamily="2"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80074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A3A38F-CF7F-FD3D-3C13-077FF1946598}"/>
              </a:ext>
            </a:extLst>
          </p:cNvPr>
          <p:cNvSpPr>
            <a:spLocks noGrp="1"/>
          </p:cNvSpPr>
          <p:nvPr>
            <p:ph type="body" idx="1" hasCustomPrompt="1"/>
          </p:nvPr>
        </p:nvSpPr>
        <p:spPr>
          <a:xfrm>
            <a:off x="814388" y="1446848"/>
            <a:ext cx="5183188" cy="439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err="1">
                <a:solidFill>
                  <a:srgbClr val="00638B"/>
                </a:solidFill>
                <a:latin typeface="Arial" panose="020B0604020202020204" pitchFamily="34" charset="0"/>
                <a:ea typeface="Arial" charset="0"/>
                <a:cs typeface="Arial" panose="020B0604020202020204" pitchFamily="34" charset="0"/>
              </a:rPr>
              <a:t>Subheader</a:t>
            </a:r>
            <a:endParaRPr lang="en-US" sz="2400" dirty="0">
              <a:solidFill>
                <a:srgbClr val="00638B"/>
              </a:solidFill>
              <a:latin typeface="Arial" panose="020B0604020202020204" pitchFamily="34" charset="0"/>
              <a:ea typeface="Arial" charset="0"/>
              <a:cs typeface="Arial" panose="020B0604020202020204" pitchFamily="34" charset="0"/>
            </a:endParaRPr>
          </a:p>
        </p:txBody>
      </p:sp>
      <p:sp>
        <p:nvSpPr>
          <p:cNvPr id="4" name="Content Placeholder 3">
            <a:extLst>
              <a:ext uri="{FF2B5EF4-FFF2-40B4-BE49-F238E27FC236}">
                <a16:creationId xmlns:a16="http://schemas.microsoft.com/office/drawing/2014/main" id="{60433273-0EFA-6B83-A539-73F5A9124855}"/>
              </a:ext>
            </a:extLst>
          </p:cNvPr>
          <p:cNvSpPr>
            <a:spLocks noGrp="1"/>
          </p:cNvSpPr>
          <p:nvPr>
            <p:ph sz="half" idx="2"/>
          </p:nvPr>
        </p:nvSpPr>
        <p:spPr>
          <a:xfrm>
            <a:off x="814388" y="1885886"/>
            <a:ext cx="5183187" cy="430377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2B53868-D6FD-0E93-28C7-EDA82147D9AE}"/>
              </a:ext>
            </a:extLst>
          </p:cNvPr>
          <p:cNvSpPr>
            <a:spLocks noGrp="1"/>
          </p:cNvSpPr>
          <p:nvPr>
            <p:ph type="body" sz="quarter" idx="3" hasCustomPrompt="1"/>
          </p:nvPr>
        </p:nvSpPr>
        <p:spPr>
          <a:xfrm>
            <a:off x="6172200" y="1446848"/>
            <a:ext cx="5183188" cy="439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z="2400" dirty="0" err="1">
                <a:solidFill>
                  <a:srgbClr val="00638B"/>
                </a:solidFill>
                <a:latin typeface="Arial" panose="020B0604020202020204" pitchFamily="34" charset="0"/>
                <a:ea typeface="Arial" charset="0"/>
                <a:cs typeface="Arial" panose="020B0604020202020204" pitchFamily="34" charset="0"/>
              </a:rPr>
              <a:t>Subheader</a:t>
            </a:r>
            <a:endParaRPr lang="en-US" sz="2400" dirty="0">
              <a:solidFill>
                <a:srgbClr val="00638B"/>
              </a:solidFill>
              <a:latin typeface="Arial" panose="020B0604020202020204" pitchFamily="34" charset="0"/>
              <a:ea typeface="Arial" charset="0"/>
              <a:cs typeface="Arial" panose="020B0604020202020204" pitchFamily="34" charset="0"/>
            </a:endParaRPr>
          </a:p>
        </p:txBody>
      </p:sp>
      <p:sp>
        <p:nvSpPr>
          <p:cNvPr id="6" name="Content Placeholder 5">
            <a:extLst>
              <a:ext uri="{FF2B5EF4-FFF2-40B4-BE49-F238E27FC236}">
                <a16:creationId xmlns:a16="http://schemas.microsoft.com/office/drawing/2014/main" id="{3CDE8F3B-D5A4-535A-AA63-F8D382384786}"/>
              </a:ext>
            </a:extLst>
          </p:cNvPr>
          <p:cNvSpPr>
            <a:spLocks noGrp="1"/>
          </p:cNvSpPr>
          <p:nvPr>
            <p:ph sz="quarter" idx="4"/>
          </p:nvPr>
        </p:nvSpPr>
        <p:spPr>
          <a:xfrm>
            <a:off x="6172200" y="1885885"/>
            <a:ext cx="5183188" cy="430377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6">
            <a:extLst>
              <a:ext uri="{FF2B5EF4-FFF2-40B4-BE49-F238E27FC236}">
                <a16:creationId xmlns:a16="http://schemas.microsoft.com/office/drawing/2014/main" id="{C1B37B70-3509-1C1E-8D91-4628A54F63F9}"/>
              </a:ext>
            </a:extLst>
          </p:cNvPr>
          <p:cNvSpPr>
            <a:spLocks noGrp="1"/>
          </p:cNvSpPr>
          <p:nvPr>
            <p:ph type="body" sz="quarter" idx="15" hasCustomPrompt="1"/>
          </p:nvPr>
        </p:nvSpPr>
        <p:spPr>
          <a:xfrm>
            <a:off x="266697" y="356616"/>
            <a:ext cx="4892040" cy="805434"/>
          </a:xfrm>
        </p:spPr>
        <p:txBody>
          <a:bodyPr/>
          <a:lstStyle>
            <a:lvl1pPr marL="0" indent="0">
              <a:buNone/>
              <a:defRPr sz="4400" b="1">
                <a:solidFill>
                  <a:srgbClr val="00638B"/>
                </a:solidFill>
                <a:latin typeface="Arial" panose="020B0604020202020204" pitchFamily="34" charset="0"/>
                <a:cs typeface="Arial" panose="020B0604020202020204" pitchFamily="34" charset="0"/>
              </a:defRPr>
            </a:lvl1pPr>
            <a:lvl5pPr marL="1828800" indent="0" algn="l">
              <a:buNone/>
              <a:defRPr/>
            </a:lvl5pPr>
          </a:lstStyle>
          <a:p>
            <a:pPr lvl="0"/>
            <a:r>
              <a:rPr lang="en-US" dirty="0"/>
              <a:t>Topic Item #1 </a:t>
            </a:r>
          </a:p>
        </p:txBody>
      </p:sp>
    </p:spTree>
    <p:extLst>
      <p:ext uri="{BB962C8B-B14F-4D97-AF65-F5344CB8AC3E}">
        <p14:creationId xmlns:p14="http://schemas.microsoft.com/office/powerpoint/2010/main" val="3156411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939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pic with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DBA66D8-4045-B7D7-2D1F-EE3F2B96C9A1}"/>
              </a:ext>
            </a:extLst>
          </p:cNvPr>
          <p:cNvSpPr>
            <a:spLocks noGrp="1"/>
          </p:cNvSpPr>
          <p:nvPr>
            <p:ph type="pic" idx="1"/>
          </p:nvPr>
        </p:nvSpPr>
        <p:spPr>
          <a:xfrm>
            <a:off x="5524500"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5" name="Text Placeholder 14">
            <a:extLst>
              <a:ext uri="{FF2B5EF4-FFF2-40B4-BE49-F238E27FC236}">
                <a16:creationId xmlns:a16="http://schemas.microsoft.com/office/drawing/2014/main" id="{F4120AD5-6D19-9137-CA01-C98BAF6FE5F5}"/>
              </a:ext>
            </a:extLst>
          </p:cNvPr>
          <p:cNvSpPr>
            <a:spLocks noGrp="1"/>
          </p:cNvSpPr>
          <p:nvPr>
            <p:ph type="body" sz="quarter" idx="13" hasCustomPrompt="1"/>
          </p:nvPr>
        </p:nvSpPr>
        <p:spPr>
          <a:xfrm>
            <a:off x="266697" y="2139142"/>
            <a:ext cx="4243214" cy="914400"/>
          </a:xfrm>
        </p:spPr>
        <p:txBody>
          <a:bodyPr/>
          <a:lstStyle>
            <a:lvl1pPr marL="0" indent="0" algn="l" defTabSz="914400" rtl="0" eaLnBrk="1" latinLnBrk="0" hangingPunct="1">
              <a:buNone/>
              <a:defRPr lang="en-US" sz="2400" kern="1200" dirty="0" smtClean="0">
                <a:solidFill>
                  <a:schemeClr val="tx1"/>
                </a:solidFill>
                <a:latin typeface="Arial" panose="020B0604020202020204" pitchFamily="34" charset="0"/>
                <a:ea typeface="Arial" charset="0"/>
                <a:cs typeface="Arial" panose="020B0604020202020204" pitchFamily="34" charset="0"/>
              </a:defRPr>
            </a:lvl1pPr>
          </a:lstStyle>
          <a:p>
            <a:pPr lvl="0"/>
            <a:r>
              <a:rPr lang="en-US" dirty="0"/>
              <a:t>Body text</a:t>
            </a:r>
          </a:p>
        </p:txBody>
      </p:sp>
      <p:sp>
        <p:nvSpPr>
          <p:cNvPr id="17" name="Text Placeholder 16">
            <a:extLst>
              <a:ext uri="{FF2B5EF4-FFF2-40B4-BE49-F238E27FC236}">
                <a16:creationId xmlns:a16="http://schemas.microsoft.com/office/drawing/2014/main" id="{9DE49D6B-2451-B751-93FF-4654FAF12E43}"/>
              </a:ext>
            </a:extLst>
          </p:cNvPr>
          <p:cNvSpPr>
            <a:spLocks noGrp="1"/>
          </p:cNvSpPr>
          <p:nvPr>
            <p:ph type="body" sz="quarter" idx="14" hasCustomPrompt="1"/>
          </p:nvPr>
        </p:nvSpPr>
        <p:spPr>
          <a:xfrm>
            <a:off x="266697" y="356616"/>
            <a:ext cx="4892040" cy="767334"/>
          </a:xfrm>
        </p:spPr>
        <p:txBody>
          <a:bodyPr/>
          <a:lstStyle>
            <a:lvl1pPr marL="0" indent="0">
              <a:buNone/>
              <a:defRPr sz="4400" b="1">
                <a:solidFill>
                  <a:srgbClr val="00638B"/>
                </a:solidFill>
              </a:defRPr>
            </a:lvl1pPr>
            <a:lvl5pPr marL="1828800" indent="0" algn="l">
              <a:buNone/>
              <a:defRPr/>
            </a:lvl5pPr>
          </a:lstStyle>
          <a:p>
            <a:pPr lvl="0"/>
            <a:r>
              <a:rPr lang="en-US" dirty="0"/>
              <a:t>Topic Item #1 </a:t>
            </a:r>
          </a:p>
        </p:txBody>
      </p:sp>
      <p:sp>
        <p:nvSpPr>
          <p:cNvPr id="25" name="Text Placeholder 24">
            <a:extLst>
              <a:ext uri="{FF2B5EF4-FFF2-40B4-BE49-F238E27FC236}">
                <a16:creationId xmlns:a16="http://schemas.microsoft.com/office/drawing/2014/main" id="{09D6268C-0E41-49EE-3EBE-BED573BF35E6}"/>
              </a:ext>
            </a:extLst>
          </p:cNvPr>
          <p:cNvSpPr>
            <a:spLocks noGrp="1"/>
          </p:cNvSpPr>
          <p:nvPr>
            <p:ph type="body" sz="quarter" idx="15" hasCustomPrompt="1"/>
          </p:nvPr>
        </p:nvSpPr>
        <p:spPr>
          <a:xfrm>
            <a:off x="266697" y="1434292"/>
            <a:ext cx="4892040" cy="585216"/>
          </a:xfrm>
        </p:spPr>
        <p:txBody>
          <a:bodyPr/>
          <a:lstStyle>
            <a:lvl1pPr marL="0" indent="0">
              <a:buNone/>
              <a:defRPr sz="2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200" dirty="0" err="1">
                <a:solidFill>
                  <a:srgbClr val="00638B"/>
                </a:solidFill>
                <a:latin typeface="Arial" panose="020B0604020202020204" pitchFamily="34" charset="0"/>
                <a:ea typeface="Arial" charset="0"/>
                <a:cs typeface="Arial" panose="020B0604020202020204" pitchFamily="34" charset="0"/>
              </a:rPr>
              <a:t>Subheader</a:t>
            </a:r>
            <a:endParaRPr lang="en-US" sz="2800" dirty="0">
              <a:solidFill>
                <a:srgbClr val="00638B"/>
              </a:solidFill>
              <a:latin typeface="Arial" panose="020B0604020202020204" pitchFamily="34" charset="0"/>
              <a:ea typeface="Arial"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800" dirty="0">
              <a:solidFill>
                <a:srgbClr val="00638B"/>
              </a:solidFill>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954383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opic with Picture">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F4120AD5-6D19-9137-CA01-C98BAF6FE5F5}"/>
              </a:ext>
            </a:extLst>
          </p:cNvPr>
          <p:cNvSpPr>
            <a:spLocks noGrp="1"/>
          </p:cNvSpPr>
          <p:nvPr>
            <p:ph type="body" sz="quarter" idx="13" hasCustomPrompt="1"/>
          </p:nvPr>
        </p:nvSpPr>
        <p:spPr>
          <a:xfrm>
            <a:off x="266697" y="2139142"/>
            <a:ext cx="4243214" cy="914400"/>
          </a:xfrm>
        </p:spPr>
        <p:txBody>
          <a:bodyPr/>
          <a:lstStyle>
            <a:lvl1pPr marL="0" indent="0" algn="l" defTabSz="914400" rtl="0" eaLnBrk="1" latinLnBrk="0" hangingPunct="1">
              <a:buNone/>
              <a:defRPr lang="en-US" sz="2400" kern="1200" dirty="0" smtClean="0">
                <a:solidFill>
                  <a:schemeClr val="tx1"/>
                </a:solidFill>
                <a:latin typeface="Arial" panose="020B0604020202020204" pitchFamily="34" charset="0"/>
                <a:ea typeface="Arial" charset="0"/>
                <a:cs typeface="Arial" panose="020B0604020202020204" pitchFamily="34" charset="0"/>
              </a:defRPr>
            </a:lvl1pPr>
          </a:lstStyle>
          <a:p>
            <a:pPr lvl="0"/>
            <a:r>
              <a:rPr lang="en-US" dirty="0"/>
              <a:t>Body text</a:t>
            </a:r>
          </a:p>
        </p:txBody>
      </p:sp>
      <p:sp>
        <p:nvSpPr>
          <p:cNvPr id="17" name="Text Placeholder 16">
            <a:extLst>
              <a:ext uri="{FF2B5EF4-FFF2-40B4-BE49-F238E27FC236}">
                <a16:creationId xmlns:a16="http://schemas.microsoft.com/office/drawing/2014/main" id="{9DE49D6B-2451-B751-93FF-4654FAF12E43}"/>
              </a:ext>
            </a:extLst>
          </p:cNvPr>
          <p:cNvSpPr>
            <a:spLocks noGrp="1"/>
          </p:cNvSpPr>
          <p:nvPr>
            <p:ph type="body" sz="quarter" idx="14" hasCustomPrompt="1"/>
          </p:nvPr>
        </p:nvSpPr>
        <p:spPr>
          <a:xfrm>
            <a:off x="266697" y="356616"/>
            <a:ext cx="4892040" cy="757809"/>
          </a:xfrm>
        </p:spPr>
        <p:txBody>
          <a:bodyPr/>
          <a:lstStyle>
            <a:lvl1pPr marL="0" indent="0">
              <a:buNone/>
              <a:defRPr sz="4400" b="1">
                <a:solidFill>
                  <a:srgbClr val="00638B"/>
                </a:solidFill>
              </a:defRPr>
            </a:lvl1pPr>
            <a:lvl5pPr marL="1828800" indent="0" algn="l">
              <a:buNone/>
              <a:defRPr/>
            </a:lvl5pPr>
          </a:lstStyle>
          <a:p>
            <a:pPr lvl="0"/>
            <a:r>
              <a:rPr lang="en-US" dirty="0"/>
              <a:t>Topic Item #1 </a:t>
            </a:r>
          </a:p>
        </p:txBody>
      </p:sp>
      <p:sp>
        <p:nvSpPr>
          <p:cNvPr id="25" name="Text Placeholder 24">
            <a:extLst>
              <a:ext uri="{FF2B5EF4-FFF2-40B4-BE49-F238E27FC236}">
                <a16:creationId xmlns:a16="http://schemas.microsoft.com/office/drawing/2014/main" id="{09D6268C-0E41-49EE-3EBE-BED573BF35E6}"/>
              </a:ext>
            </a:extLst>
          </p:cNvPr>
          <p:cNvSpPr>
            <a:spLocks noGrp="1"/>
          </p:cNvSpPr>
          <p:nvPr>
            <p:ph type="body" sz="quarter" idx="15" hasCustomPrompt="1"/>
          </p:nvPr>
        </p:nvSpPr>
        <p:spPr>
          <a:xfrm>
            <a:off x="266697" y="1434292"/>
            <a:ext cx="4892040" cy="585216"/>
          </a:xfrm>
        </p:spPr>
        <p:txBody>
          <a:bodyPr/>
          <a:lstStyle>
            <a:lvl1pPr marL="0" indent="0">
              <a:buNone/>
              <a:defRPr sz="32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200" dirty="0" err="1">
                <a:solidFill>
                  <a:srgbClr val="00638B"/>
                </a:solidFill>
                <a:latin typeface="Arial" panose="020B0604020202020204" pitchFamily="34" charset="0"/>
                <a:ea typeface="Arial" charset="0"/>
                <a:cs typeface="Arial" panose="020B0604020202020204" pitchFamily="34" charset="0"/>
              </a:rPr>
              <a:t>Subheader</a:t>
            </a:r>
            <a:endParaRPr lang="en-US" sz="2800" dirty="0">
              <a:solidFill>
                <a:srgbClr val="00638B"/>
              </a:solidFill>
              <a:latin typeface="Arial" panose="020B0604020202020204" pitchFamily="34" charset="0"/>
              <a:ea typeface="Arial"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800" dirty="0">
              <a:solidFill>
                <a:srgbClr val="00638B"/>
              </a:solidFill>
              <a:latin typeface="Arial" panose="020B0604020202020204" pitchFamily="34" charset="0"/>
              <a:ea typeface="Arial" charset="0"/>
              <a:cs typeface="Arial" panose="020B0604020202020204" pitchFamily="34" charset="0"/>
            </a:endParaRPr>
          </a:p>
        </p:txBody>
      </p:sp>
      <p:sp>
        <p:nvSpPr>
          <p:cNvPr id="6" name="Content Placeholder 5">
            <a:extLst>
              <a:ext uri="{FF2B5EF4-FFF2-40B4-BE49-F238E27FC236}">
                <a16:creationId xmlns:a16="http://schemas.microsoft.com/office/drawing/2014/main" id="{44230E0C-B0B4-942B-4C84-D96BF6D383FD}"/>
              </a:ext>
            </a:extLst>
          </p:cNvPr>
          <p:cNvSpPr>
            <a:spLocks noGrp="1"/>
          </p:cNvSpPr>
          <p:nvPr>
            <p:ph sz="quarter" idx="16"/>
          </p:nvPr>
        </p:nvSpPr>
        <p:spPr>
          <a:xfrm>
            <a:off x="5513033" y="977092"/>
            <a:ext cx="6183667" cy="4913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7220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Freeform: Shape 6">
            <a:extLst>
              <a:ext uri="{FF2B5EF4-FFF2-40B4-BE49-F238E27FC236}">
                <a16:creationId xmlns:a16="http://schemas.microsoft.com/office/drawing/2014/main" id="{09DAB484-214F-C9EC-B671-7FBA03FF9E58}"/>
              </a:ext>
            </a:extLst>
          </p:cNvPr>
          <p:cNvSpPr/>
          <p:nvPr userDrawn="1"/>
        </p:nvSpPr>
        <p:spPr>
          <a:xfrm>
            <a:off x="6247221" y="4853899"/>
            <a:ext cx="3200400" cy="2743200"/>
          </a:xfrm>
          <a:custGeom>
            <a:avLst/>
            <a:gdLst>
              <a:gd name="connsiteX0" fmla="*/ 0 w 2321157"/>
              <a:gd name="connsiteY0" fmla="*/ 971435 h 1942870"/>
              <a:gd name="connsiteX1" fmla="*/ 485718 w 2321157"/>
              <a:gd name="connsiteY1" fmla="*/ 0 h 1942870"/>
              <a:gd name="connsiteX2" fmla="*/ 1835440 w 2321157"/>
              <a:gd name="connsiteY2" fmla="*/ 0 h 1942870"/>
              <a:gd name="connsiteX3" fmla="*/ 2321157 w 2321157"/>
              <a:gd name="connsiteY3" fmla="*/ 971435 h 1942870"/>
              <a:gd name="connsiteX4" fmla="*/ 1835440 w 2321157"/>
              <a:gd name="connsiteY4" fmla="*/ 1942870 h 1942870"/>
              <a:gd name="connsiteX5" fmla="*/ 485718 w 2321157"/>
              <a:gd name="connsiteY5" fmla="*/ 1942870 h 1942870"/>
              <a:gd name="connsiteX6" fmla="*/ 0 w 2321157"/>
              <a:gd name="connsiteY6" fmla="*/ 971435 h 1942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1157" h="1942870">
                <a:moveTo>
                  <a:pt x="0" y="971435"/>
                </a:moveTo>
                <a:lnTo>
                  <a:pt x="485718" y="0"/>
                </a:lnTo>
                <a:lnTo>
                  <a:pt x="1835440" y="0"/>
                </a:lnTo>
                <a:lnTo>
                  <a:pt x="2321157" y="971435"/>
                </a:lnTo>
                <a:lnTo>
                  <a:pt x="1835440" y="1942870"/>
                </a:lnTo>
                <a:lnTo>
                  <a:pt x="485718" y="1942870"/>
                </a:lnTo>
                <a:lnTo>
                  <a:pt x="0" y="971435"/>
                </a:lnTo>
                <a:close/>
              </a:path>
            </a:pathLst>
          </a:custGeom>
          <a:solidFill>
            <a:srgbClr val="02638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55336" tIns="338065" rIns="355336" bIns="338065" numCol="1" spcCol="1270" anchor="ctr" anchorCtr="0">
            <a:noAutofit/>
          </a:bodyPr>
          <a:lstStyle/>
          <a:p>
            <a:pPr marL="0" lvl="0" indent="0" algn="ctr" defTabSz="889000">
              <a:lnSpc>
                <a:spcPct val="90000"/>
              </a:lnSpc>
              <a:spcBef>
                <a:spcPct val="0"/>
              </a:spcBef>
              <a:spcAft>
                <a:spcPct val="35000"/>
              </a:spcAft>
              <a:buNone/>
            </a:pPr>
            <a:endParaRPr lang="en-US" sz="2900" kern="1200" dirty="0">
              <a:solidFill>
                <a:prstClr val="white"/>
              </a:solidFill>
              <a:latin typeface="Gotham Condensed Light" panose="02000000000000000000" pitchFamily="50" charset="0"/>
              <a:ea typeface="+mn-ea"/>
              <a:cs typeface="+mn-cs"/>
            </a:endParaRPr>
          </a:p>
        </p:txBody>
      </p:sp>
      <p:sp>
        <p:nvSpPr>
          <p:cNvPr id="4" name="Freeform: Shape 6">
            <a:extLst>
              <a:ext uri="{FF2B5EF4-FFF2-40B4-BE49-F238E27FC236}">
                <a16:creationId xmlns:a16="http://schemas.microsoft.com/office/drawing/2014/main" id="{8BC4FBA2-1837-E551-D5B2-D684B2648C0A}"/>
              </a:ext>
            </a:extLst>
          </p:cNvPr>
          <p:cNvSpPr/>
          <p:nvPr userDrawn="1"/>
        </p:nvSpPr>
        <p:spPr>
          <a:xfrm>
            <a:off x="6247221" y="-940959"/>
            <a:ext cx="3200400" cy="2743200"/>
          </a:xfrm>
          <a:custGeom>
            <a:avLst/>
            <a:gdLst>
              <a:gd name="connsiteX0" fmla="*/ 0 w 2321157"/>
              <a:gd name="connsiteY0" fmla="*/ 971435 h 1942870"/>
              <a:gd name="connsiteX1" fmla="*/ 485718 w 2321157"/>
              <a:gd name="connsiteY1" fmla="*/ 0 h 1942870"/>
              <a:gd name="connsiteX2" fmla="*/ 1835440 w 2321157"/>
              <a:gd name="connsiteY2" fmla="*/ 0 h 1942870"/>
              <a:gd name="connsiteX3" fmla="*/ 2321157 w 2321157"/>
              <a:gd name="connsiteY3" fmla="*/ 971435 h 1942870"/>
              <a:gd name="connsiteX4" fmla="*/ 1835440 w 2321157"/>
              <a:gd name="connsiteY4" fmla="*/ 1942870 h 1942870"/>
              <a:gd name="connsiteX5" fmla="*/ 485718 w 2321157"/>
              <a:gd name="connsiteY5" fmla="*/ 1942870 h 1942870"/>
              <a:gd name="connsiteX6" fmla="*/ 0 w 2321157"/>
              <a:gd name="connsiteY6" fmla="*/ 971435 h 1942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1157" h="1942870">
                <a:moveTo>
                  <a:pt x="0" y="971435"/>
                </a:moveTo>
                <a:lnTo>
                  <a:pt x="485718" y="0"/>
                </a:lnTo>
                <a:lnTo>
                  <a:pt x="1835440" y="0"/>
                </a:lnTo>
                <a:lnTo>
                  <a:pt x="2321157" y="971435"/>
                </a:lnTo>
                <a:lnTo>
                  <a:pt x="1835440" y="1942870"/>
                </a:lnTo>
                <a:lnTo>
                  <a:pt x="485718" y="1942870"/>
                </a:lnTo>
                <a:lnTo>
                  <a:pt x="0" y="971435"/>
                </a:lnTo>
                <a:close/>
              </a:path>
            </a:pathLst>
          </a:custGeom>
          <a:solidFill>
            <a:srgbClr val="EA6E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55336" tIns="338065" rIns="355336" bIns="338065" numCol="1" spcCol="1270" anchor="ctr" anchorCtr="0">
            <a:noAutofit/>
          </a:bodyPr>
          <a:lstStyle/>
          <a:p>
            <a:pPr marL="0" lvl="0" indent="0" algn="ctr" defTabSz="889000">
              <a:lnSpc>
                <a:spcPct val="90000"/>
              </a:lnSpc>
              <a:spcBef>
                <a:spcPct val="0"/>
              </a:spcBef>
              <a:spcAft>
                <a:spcPct val="35000"/>
              </a:spcAft>
              <a:buNone/>
            </a:pPr>
            <a:endParaRPr lang="en-US" sz="2900" kern="1200" dirty="0">
              <a:solidFill>
                <a:prstClr val="white"/>
              </a:solidFill>
              <a:latin typeface="Gotham Condensed Light" panose="02000000000000000000" pitchFamily="50" charset="0"/>
              <a:ea typeface="+mn-ea"/>
              <a:cs typeface="+mn-cs"/>
            </a:endParaRPr>
          </a:p>
        </p:txBody>
      </p:sp>
      <p:sp>
        <p:nvSpPr>
          <p:cNvPr id="5" name="Freeform: Shape 6">
            <a:extLst>
              <a:ext uri="{FF2B5EF4-FFF2-40B4-BE49-F238E27FC236}">
                <a16:creationId xmlns:a16="http://schemas.microsoft.com/office/drawing/2014/main" id="{21071B58-2E50-3566-3019-9CADD455C841}"/>
              </a:ext>
            </a:extLst>
          </p:cNvPr>
          <p:cNvSpPr/>
          <p:nvPr userDrawn="1"/>
        </p:nvSpPr>
        <p:spPr>
          <a:xfrm>
            <a:off x="8912170" y="-2354057"/>
            <a:ext cx="3200400" cy="2743200"/>
          </a:xfrm>
          <a:custGeom>
            <a:avLst/>
            <a:gdLst>
              <a:gd name="connsiteX0" fmla="*/ 0 w 2321157"/>
              <a:gd name="connsiteY0" fmla="*/ 971435 h 1942870"/>
              <a:gd name="connsiteX1" fmla="*/ 485718 w 2321157"/>
              <a:gd name="connsiteY1" fmla="*/ 0 h 1942870"/>
              <a:gd name="connsiteX2" fmla="*/ 1835440 w 2321157"/>
              <a:gd name="connsiteY2" fmla="*/ 0 h 1942870"/>
              <a:gd name="connsiteX3" fmla="*/ 2321157 w 2321157"/>
              <a:gd name="connsiteY3" fmla="*/ 971435 h 1942870"/>
              <a:gd name="connsiteX4" fmla="*/ 1835440 w 2321157"/>
              <a:gd name="connsiteY4" fmla="*/ 1942870 h 1942870"/>
              <a:gd name="connsiteX5" fmla="*/ 485718 w 2321157"/>
              <a:gd name="connsiteY5" fmla="*/ 1942870 h 1942870"/>
              <a:gd name="connsiteX6" fmla="*/ 0 w 2321157"/>
              <a:gd name="connsiteY6" fmla="*/ 971435 h 1942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1157" h="1942870">
                <a:moveTo>
                  <a:pt x="0" y="971435"/>
                </a:moveTo>
                <a:lnTo>
                  <a:pt x="485718" y="0"/>
                </a:lnTo>
                <a:lnTo>
                  <a:pt x="1835440" y="0"/>
                </a:lnTo>
                <a:lnTo>
                  <a:pt x="2321157" y="971435"/>
                </a:lnTo>
                <a:lnTo>
                  <a:pt x="1835440" y="1942870"/>
                </a:lnTo>
                <a:lnTo>
                  <a:pt x="485718" y="1942870"/>
                </a:lnTo>
                <a:lnTo>
                  <a:pt x="0" y="971435"/>
                </a:lnTo>
                <a:close/>
              </a:path>
            </a:pathLst>
          </a:custGeom>
          <a:solidFill>
            <a:srgbClr val="02638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55336" tIns="338065" rIns="355336" bIns="338065" numCol="1" spcCol="1270" anchor="ctr" anchorCtr="0">
            <a:noAutofit/>
          </a:bodyPr>
          <a:lstStyle/>
          <a:p>
            <a:pPr marL="0" lvl="0" indent="0" algn="ctr" defTabSz="889000">
              <a:lnSpc>
                <a:spcPct val="90000"/>
              </a:lnSpc>
              <a:spcBef>
                <a:spcPct val="0"/>
              </a:spcBef>
              <a:spcAft>
                <a:spcPct val="35000"/>
              </a:spcAft>
              <a:buNone/>
            </a:pPr>
            <a:endParaRPr lang="en-US" sz="2900" kern="1200" dirty="0">
              <a:solidFill>
                <a:prstClr val="white"/>
              </a:solidFill>
              <a:latin typeface="Gotham Condensed Light" panose="02000000000000000000" pitchFamily="50" charset="0"/>
              <a:ea typeface="+mn-ea"/>
              <a:cs typeface="+mn-cs"/>
            </a:endParaRPr>
          </a:p>
        </p:txBody>
      </p:sp>
      <p:sp>
        <p:nvSpPr>
          <p:cNvPr id="14" name="Freeform: Shape 6">
            <a:extLst>
              <a:ext uri="{FF2B5EF4-FFF2-40B4-BE49-F238E27FC236}">
                <a16:creationId xmlns:a16="http://schemas.microsoft.com/office/drawing/2014/main" id="{9EEA00A7-6C77-11F9-B15F-F0587C71A7F4}"/>
              </a:ext>
            </a:extLst>
          </p:cNvPr>
          <p:cNvSpPr/>
          <p:nvPr userDrawn="1"/>
        </p:nvSpPr>
        <p:spPr>
          <a:xfrm>
            <a:off x="8912170" y="6339723"/>
            <a:ext cx="3200400" cy="2743200"/>
          </a:xfrm>
          <a:custGeom>
            <a:avLst/>
            <a:gdLst>
              <a:gd name="connsiteX0" fmla="*/ 0 w 2321157"/>
              <a:gd name="connsiteY0" fmla="*/ 971435 h 1942870"/>
              <a:gd name="connsiteX1" fmla="*/ 485718 w 2321157"/>
              <a:gd name="connsiteY1" fmla="*/ 0 h 1942870"/>
              <a:gd name="connsiteX2" fmla="*/ 1835440 w 2321157"/>
              <a:gd name="connsiteY2" fmla="*/ 0 h 1942870"/>
              <a:gd name="connsiteX3" fmla="*/ 2321157 w 2321157"/>
              <a:gd name="connsiteY3" fmla="*/ 971435 h 1942870"/>
              <a:gd name="connsiteX4" fmla="*/ 1835440 w 2321157"/>
              <a:gd name="connsiteY4" fmla="*/ 1942870 h 1942870"/>
              <a:gd name="connsiteX5" fmla="*/ 485718 w 2321157"/>
              <a:gd name="connsiteY5" fmla="*/ 1942870 h 1942870"/>
              <a:gd name="connsiteX6" fmla="*/ 0 w 2321157"/>
              <a:gd name="connsiteY6" fmla="*/ 971435 h 1942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1157" h="1942870">
                <a:moveTo>
                  <a:pt x="0" y="971435"/>
                </a:moveTo>
                <a:lnTo>
                  <a:pt x="485718" y="0"/>
                </a:lnTo>
                <a:lnTo>
                  <a:pt x="1835440" y="0"/>
                </a:lnTo>
                <a:lnTo>
                  <a:pt x="2321157" y="971435"/>
                </a:lnTo>
                <a:lnTo>
                  <a:pt x="1835440" y="1942870"/>
                </a:lnTo>
                <a:lnTo>
                  <a:pt x="485718" y="1942870"/>
                </a:lnTo>
                <a:lnTo>
                  <a:pt x="0" y="971435"/>
                </a:lnTo>
                <a:close/>
              </a:path>
            </a:pathLst>
          </a:custGeom>
          <a:solidFill>
            <a:srgbClr val="EA6E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55336" tIns="338065" rIns="355336" bIns="338065" numCol="1" spcCol="1270" anchor="ctr" anchorCtr="0">
            <a:noAutofit/>
          </a:bodyPr>
          <a:lstStyle/>
          <a:p>
            <a:pPr marL="0" lvl="0" indent="0" algn="ctr" defTabSz="889000">
              <a:lnSpc>
                <a:spcPct val="90000"/>
              </a:lnSpc>
              <a:spcBef>
                <a:spcPct val="0"/>
              </a:spcBef>
              <a:spcAft>
                <a:spcPct val="35000"/>
              </a:spcAft>
              <a:buNone/>
            </a:pPr>
            <a:endParaRPr lang="en-US" sz="2900" kern="1200" dirty="0">
              <a:solidFill>
                <a:prstClr val="white"/>
              </a:solidFill>
              <a:latin typeface="Gotham Condensed Light" panose="02000000000000000000" pitchFamily="50" charset="0"/>
              <a:ea typeface="+mn-ea"/>
              <a:cs typeface="+mn-cs"/>
            </a:endParaRPr>
          </a:p>
        </p:txBody>
      </p:sp>
      <p:sp>
        <p:nvSpPr>
          <p:cNvPr id="15" name="Picture Placeholder 28">
            <a:extLst>
              <a:ext uri="{FF2B5EF4-FFF2-40B4-BE49-F238E27FC236}">
                <a16:creationId xmlns:a16="http://schemas.microsoft.com/office/drawing/2014/main" id="{AD459197-3126-0F63-7A56-F751E47A84CD}"/>
              </a:ext>
            </a:extLst>
          </p:cNvPr>
          <p:cNvSpPr>
            <a:spLocks noGrp="1"/>
          </p:cNvSpPr>
          <p:nvPr>
            <p:ph type="pic" sz="quarter" idx="10"/>
          </p:nvPr>
        </p:nvSpPr>
        <p:spPr>
          <a:xfrm>
            <a:off x="6247222" y="1956470"/>
            <a:ext cx="3200400" cy="2743200"/>
          </a:xfrm>
          <a:prstGeom prst="hexagon">
            <a:avLst/>
          </a:prstGeom>
        </p:spPr>
        <p:txBody>
          <a:bodyPr/>
          <a:lstStyle/>
          <a:p>
            <a:endParaRPr lang="en-US" dirty="0"/>
          </a:p>
        </p:txBody>
      </p:sp>
      <p:sp>
        <p:nvSpPr>
          <p:cNvPr id="16" name="Picture Placeholder 28">
            <a:extLst>
              <a:ext uri="{FF2B5EF4-FFF2-40B4-BE49-F238E27FC236}">
                <a16:creationId xmlns:a16="http://schemas.microsoft.com/office/drawing/2014/main" id="{DA13B6ED-829D-C831-A2B3-15B780EF7764}"/>
              </a:ext>
            </a:extLst>
          </p:cNvPr>
          <p:cNvSpPr>
            <a:spLocks noGrp="1"/>
          </p:cNvSpPr>
          <p:nvPr>
            <p:ph type="pic" sz="quarter" idx="11"/>
          </p:nvPr>
        </p:nvSpPr>
        <p:spPr>
          <a:xfrm>
            <a:off x="8912170" y="548748"/>
            <a:ext cx="3200400" cy="2743200"/>
          </a:xfrm>
          <a:prstGeom prst="hexagon">
            <a:avLst/>
          </a:prstGeom>
        </p:spPr>
        <p:txBody>
          <a:bodyPr/>
          <a:lstStyle/>
          <a:p>
            <a:endParaRPr lang="en-US" dirty="0"/>
          </a:p>
        </p:txBody>
      </p:sp>
      <p:sp>
        <p:nvSpPr>
          <p:cNvPr id="17" name="Picture Placeholder 28">
            <a:extLst>
              <a:ext uri="{FF2B5EF4-FFF2-40B4-BE49-F238E27FC236}">
                <a16:creationId xmlns:a16="http://schemas.microsoft.com/office/drawing/2014/main" id="{00A07A79-B99A-822C-A083-1EB389C3CA16}"/>
              </a:ext>
            </a:extLst>
          </p:cNvPr>
          <p:cNvSpPr>
            <a:spLocks noGrp="1"/>
          </p:cNvSpPr>
          <p:nvPr>
            <p:ph type="pic" sz="quarter" idx="12"/>
          </p:nvPr>
        </p:nvSpPr>
        <p:spPr>
          <a:xfrm>
            <a:off x="8912170" y="3429000"/>
            <a:ext cx="3200400" cy="2743200"/>
          </a:xfrm>
          <a:prstGeom prst="hexagon">
            <a:avLst/>
          </a:prstGeom>
        </p:spPr>
        <p:txBody>
          <a:bodyPr/>
          <a:lstStyle/>
          <a:p>
            <a:endParaRPr lang="en-US" dirty="0"/>
          </a:p>
        </p:txBody>
      </p:sp>
      <p:sp>
        <p:nvSpPr>
          <p:cNvPr id="18" name="Text Placeholder 33">
            <a:extLst>
              <a:ext uri="{FF2B5EF4-FFF2-40B4-BE49-F238E27FC236}">
                <a16:creationId xmlns:a16="http://schemas.microsoft.com/office/drawing/2014/main" id="{C23FA070-62A0-D9E9-24BE-5CB913310CDB}"/>
              </a:ext>
            </a:extLst>
          </p:cNvPr>
          <p:cNvSpPr>
            <a:spLocks noGrp="1"/>
          </p:cNvSpPr>
          <p:nvPr>
            <p:ph type="body" sz="quarter" idx="13"/>
          </p:nvPr>
        </p:nvSpPr>
        <p:spPr>
          <a:xfrm>
            <a:off x="516023" y="1461719"/>
            <a:ext cx="5227551" cy="2047257"/>
          </a:xfrm>
        </p:spPr>
        <p:txBody>
          <a:bodyPr/>
          <a:lstStyle>
            <a:lvl1pPr marL="0" indent="0" algn="l" defTabSz="914400" rtl="0" eaLnBrk="1" latinLnBrk="0" hangingPunct="1">
              <a:buNone/>
              <a:defRPr lang="en-US" sz="4000" b="1" kern="1200" dirty="0" smtClean="0">
                <a:solidFill>
                  <a:srgbClr val="00638B"/>
                </a:solidFill>
                <a:latin typeface="Arial" panose="020B0604020202020204" pitchFamily="34" charset="0"/>
                <a:ea typeface="Arial" charset="0"/>
                <a:cs typeface="Arial" panose="020B0604020202020204" pitchFamily="34" charset="0"/>
              </a:defRPr>
            </a:lvl1pPr>
            <a:lvl2pPr marL="0" indent="0" algn="l" defTabSz="914400" rtl="0" eaLnBrk="1" latinLnBrk="0" hangingPunct="1">
              <a:buNone/>
              <a:defRPr lang="en-US" sz="3600" kern="1200" dirty="0" smtClean="0">
                <a:solidFill>
                  <a:schemeClr val="tx1"/>
                </a:solidFill>
                <a:latin typeface="Arial" panose="020B0604020202020204" pitchFamily="34" charset="0"/>
                <a:ea typeface="Arial" charset="0"/>
                <a:cs typeface="Arial" panose="020B0604020202020204" pitchFamily="34" charset="0"/>
              </a:defRPr>
            </a:lvl2pPr>
            <a:lvl3pPr marL="0" indent="0" algn="l" defTabSz="914400" rtl="0" eaLnBrk="1" latinLnBrk="0" hangingPunct="1">
              <a:buNone/>
              <a:defRPr lang="en-US" sz="2000" kern="1200" dirty="0" smtClean="0">
                <a:solidFill>
                  <a:schemeClr val="tx1"/>
                </a:solidFill>
                <a:latin typeface="Arial" panose="020B0604020202020204" pitchFamily="34" charset="0"/>
                <a:ea typeface="Arial" charset="0"/>
                <a:cs typeface="Arial" panose="020B0604020202020204" pitchFamily="34" charset="0"/>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67972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6D1FA41-CA07-5EB3-6BB7-BEAC2EC57A83}"/>
              </a:ext>
            </a:extLst>
          </p:cNvPr>
          <p:cNvSpPr>
            <a:spLocks noGrp="1"/>
          </p:cNvSpPr>
          <p:nvPr>
            <p:ph type="body" sz="quarter" idx="13"/>
          </p:nvPr>
        </p:nvSpPr>
        <p:spPr>
          <a:xfrm>
            <a:off x="380999" y="1524000"/>
            <a:ext cx="8132685" cy="914400"/>
          </a:xfrm>
        </p:spPr>
        <p:txBody>
          <a:bodyPr/>
          <a:lstStyle>
            <a:lvl1pPr marL="514350" indent="-514350">
              <a:buClr>
                <a:srgbClr val="00638B"/>
              </a:buClr>
              <a:buFont typeface="+mj-lt"/>
              <a:buAutoNum type="arabicPeriod"/>
              <a:defRPr b="1"/>
            </a:lvl1pPr>
            <a:lvl2pPr marL="914400" indent="-457200">
              <a:buClr>
                <a:srgbClr val="00638B"/>
              </a:buClr>
              <a:buFont typeface="+mj-lt"/>
              <a:buAutoNum type="alphaLcPeriod"/>
              <a:defRPr b="1"/>
            </a:lvl2pPr>
            <a:lvl3pPr marL="1371600" indent="-457200">
              <a:buClr>
                <a:srgbClr val="00638B"/>
              </a:buClr>
              <a:buFont typeface="+mj-lt"/>
              <a:buAutoNum type="arabicPeriod"/>
              <a:defRPr/>
            </a:lvl3pPr>
            <a:lvl4pPr marL="1371600" indent="0">
              <a:buClr>
                <a:srgbClr val="00638B"/>
              </a:buClr>
              <a:buFont typeface="+mj-lt"/>
              <a:buNone/>
              <a:defRPr/>
            </a:lvl4pPr>
            <a:lvl5pPr marL="2171700" indent="-342900">
              <a:buClr>
                <a:srgbClr val="00638B"/>
              </a:buClr>
              <a:buFont typeface="+mj-lt"/>
              <a:buAutoNum type="arabicPeriod"/>
              <a:defRPr/>
            </a:lvl5pPr>
          </a:lstStyle>
          <a:p>
            <a:pPr lvl="0"/>
            <a:r>
              <a:rPr lang="en-US" dirty="0"/>
              <a:t>Click to edit Master text styles</a:t>
            </a:r>
          </a:p>
          <a:p>
            <a:pPr lvl="1"/>
            <a:r>
              <a:rPr lang="en-US" dirty="0"/>
              <a:t>Second level</a:t>
            </a:r>
          </a:p>
        </p:txBody>
      </p:sp>
      <p:sp>
        <p:nvSpPr>
          <p:cNvPr id="10" name="Text Placeholder 16">
            <a:extLst>
              <a:ext uri="{FF2B5EF4-FFF2-40B4-BE49-F238E27FC236}">
                <a16:creationId xmlns:a16="http://schemas.microsoft.com/office/drawing/2014/main" id="{B49D214E-877D-E8C2-300B-AD365353C45A}"/>
              </a:ext>
            </a:extLst>
          </p:cNvPr>
          <p:cNvSpPr>
            <a:spLocks noGrp="1"/>
          </p:cNvSpPr>
          <p:nvPr>
            <p:ph type="body" sz="quarter" idx="14" hasCustomPrompt="1"/>
          </p:nvPr>
        </p:nvSpPr>
        <p:spPr>
          <a:xfrm>
            <a:off x="266697" y="356616"/>
            <a:ext cx="3186717" cy="923544"/>
          </a:xfrm>
        </p:spPr>
        <p:txBody>
          <a:bodyPr/>
          <a:lstStyle>
            <a:lvl1pPr marL="0" indent="0">
              <a:buNone/>
              <a:defRPr sz="4400" b="1">
                <a:solidFill>
                  <a:srgbClr val="00638B"/>
                </a:solidFill>
              </a:defRPr>
            </a:lvl1pPr>
            <a:lvl5pPr marL="1828800" indent="0" algn="l">
              <a:buNone/>
              <a:defRPr/>
            </a:lvl5pPr>
          </a:lstStyle>
          <a:p>
            <a:pPr lvl="0"/>
            <a:r>
              <a:rPr lang="en-US" dirty="0"/>
              <a:t>Agenda</a:t>
            </a:r>
          </a:p>
        </p:txBody>
      </p:sp>
    </p:spTree>
    <p:extLst>
      <p:ext uri="{BB962C8B-B14F-4D97-AF65-F5344CB8AC3E}">
        <p14:creationId xmlns:p14="http://schemas.microsoft.com/office/powerpoint/2010/main" val="821397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A327A11-EF19-C39C-A7CD-18C4A9569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2017" y="181764"/>
            <a:ext cx="1485111" cy="1485111"/>
          </a:xfrm>
          <a:prstGeom prst="rect">
            <a:avLst/>
          </a:prstGeom>
        </p:spPr>
      </p:pic>
      <p:sp>
        <p:nvSpPr>
          <p:cNvPr id="34" name="Text Placeholder 33">
            <a:extLst>
              <a:ext uri="{FF2B5EF4-FFF2-40B4-BE49-F238E27FC236}">
                <a16:creationId xmlns:a16="http://schemas.microsoft.com/office/drawing/2014/main" id="{7C649B5D-B289-A10C-D010-8F9DFB356772}"/>
              </a:ext>
            </a:extLst>
          </p:cNvPr>
          <p:cNvSpPr>
            <a:spLocks noGrp="1"/>
          </p:cNvSpPr>
          <p:nvPr>
            <p:ph type="body" sz="quarter" idx="13"/>
          </p:nvPr>
        </p:nvSpPr>
        <p:spPr>
          <a:xfrm>
            <a:off x="6640597" y="1006470"/>
            <a:ext cx="5227551" cy="3041655"/>
          </a:xfrm>
        </p:spPr>
        <p:txBody>
          <a:bodyPr/>
          <a:lstStyle>
            <a:lvl1pPr marL="0" indent="0" algn="l" defTabSz="914400" rtl="0" eaLnBrk="1" latinLnBrk="0" hangingPunct="1">
              <a:buNone/>
              <a:defRPr lang="en-US" sz="4000" b="0" kern="1200" dirty="0" smtClean="0">
                <a:solidFill>
                  <a:srgbClr val="00638B"/>
                </a:solidFill>
                <a:latin typeface="Arial" panose="020B0604020202020204" pitchFamily="34" charset="0"/>
                <a:ea typeface="Arial" charset="0"/>
                <a:cs typeface="Arial" panose="020B0604020202020204" pitchFamily="34" charset="0"/>
              </a:defRPr>
            </a:lvl1pPr>
            <a:lvl2pPr marL="0" indent="0" algn="l" defTabSz="914400" rtl="0" eaLnBrk="1" latinLnBrk="0" hangingPunct="1">
              <a:buNone/>
              <a:defRPr lang="en-US" sz="3600" kern="1200" dirty="0" smtClean="0">
                <a:solidFill>
                  <a:schemeClr val="tx1"/>
                </a:solidFill>
                <a:latin typeface="Arial" panose="020B0604020202020204" pitchFamily="34" charset="0"/>
                <a:ea typeface="Arial" charset="0"/>
                <a:cs typeface="Arial" panose="020B0604020202020204" pitchFamily="34" charset="0"/>
              </a:defRPr>
            </a:lvl2pPr>
            <a:lvl3pPr marL="0" indent="0" algn="l" defTabSz="914400" rtl="0" eaLnBrk="1" latinLnBrk="0" hangingPunct="1">
              <a:buNone/>
              <a:defRPr lang="en-US" sz="2000" kern="1200" dirty="0" smtClean="0">
                <a:solidFill>
                  <a:schemeClr val="tx1"/>
                </a:solidFill>
                <a:latin typeface="Arial" panose="020B0604020202020204" pitchFamily="34" charset="0"/>
                <a:ea typeface="Arial" charset="0"/>
                <a:cs typeface="Arial" panose="020B0604020202020204" pitchFamily="34" charset="0"/>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p:txBody>
      </p:sp>
      <p:sp>
        <p:nvSpPr>
          <p:cNvPr id="4" name="Picture Placeholder 3">
            <a:extLst>
              <a:ext uri="{FF2B5EF4-FFF2-40B4-BE49-F238E27FC236}">
                <a16:creationId xmlns:a16="http://schemas.microsoft.com/office/drawing/2014/main" id="{209A548E-2B05-D207-719C-929320F06127}"/>
              </a:ext>
            </a:extLst>
          </p:cNvPr>
          <p:cNvSpPr>
            <a:spLocks noGrp="1"/>
          </p:cNvSpPr>
          <p:nvPr>
            <p:ph type="pic" sz="quarter" idx="14"/>
          </p:nvPr>
        </p:nvSpPr>
        <p:spPr>
          <a:xfrm>
            <a:off x="0" y="1666875"/>
            <a:ext cx="4219575" cy="5191125"/>
          </a:xfrm>
          <a:prstGeom prst="triangle">
            <a:avLst/>
          </a:prstGeom>
        </p:spPr>
        <p:txBody>
          <a:bodyPr/>
          <a:lstStyle/>
          <a:p>
            <a:r>
              <a:rPr lang="en-US"/>
              <a:t>Click icon to add picture</a:t>
            </a:r>
          </a:p>
        </p:txBody>
      </p:sp>
      <p:sp>
        <p:nvSpPr>
          <p:cNvPr id="5" name="Picture Placeholder 3">
            <a:extLst>
              <a:ext uri="{FF2B5EF4-FFF2-40B4-BE49-F238E27FC236}">
                <a16:creationId xmlns:a16="http://schemas.microsoft.com/office/drawing/2014/main" id="{3665976F-F80B-1F09-FADF-6F36BC324299}"/>
              </a:ext>
            </a:extLst>
          </p:cNvPr>
          <p:cNvSpPr>
            <a:spLocks noGrp="1"/>
          </p:cNvSpPr>
          <p:nvPr>
            <p:ph type="pic" sz="quarter" idx="15"/>
          </p:nvPr>
        </p:nvSpPr>
        <p:spPr>
          <a:xfrm>
            <a:off x="1798552" y="-1"/>
            <a:ext cx="4842045" cy="5857874"/>
          </a:xfrm>
          <a:prstGeom prst="flowChartMerge">
            <a:avLst/>
          </a:prstGeom>
        </p:spPr>
        <p:txBody>
          <a:bodyPr/>
          <a:lstStyle/>
          <a:p>
            <a:r>
              <a:rPr lang="en-US"/>
              <a:t>Click icon to add picture</a:t>
            </a:r>
          </a:p>
        </p:txBody>
      </p:sp>
      <p:sp>
        <p:nvSpPr>
          <p:cNvPr id="6" name="Picture Placeholder 3">
            <a:extLst>
              <a:ext uri="{FF2B5EF4-FFF2-40B4-BE49-F238E27FC236}">
                <a16:creationId xmlns:a16="http://schemas.microsoft.com/office/drawing/2014/main" id="{A16AE20F-5189-C78C-8776-4E5C5FBC5927}"/>
              </a:ext>
            </a:extLst>
          </p:cNvPr>
          <p:cNvSpPr>
            <a:spLocks noGrp="1"/>
          </p:cNvSpPr>
          <p:nvPr>
            <p:ph type="pic" sz="quarter" idx="16"/>
          </p:nvPr>
        </p:nvSpPr>
        <p:spPr>
          <a:xfrm>
            <a:off x="4219575" y="3044201"/>
            <a:ext cx="2996865" cy="3813798"/>
          </a:xfrm>
          <a:prstGeom prst="triangle">
            <a:avLst/>
          </a:prstGeom>
        </p:spPr>
        <p:txBody>
          <a:bodyPr/>
          <a:lstStyle/>
          <a:p>
            <a:r>
              <a:rPr lang="en-US"/>
              <a:t>Click icon to add picture</a:t>
            </a:r>
          </a:p>
        </p:txBody>
      </p:sp>
      <p:sp>
        <p:nvSpPr>
          <p:cNvPr id="9" name="Trapezoid 8">
            <a:extLst>
              <a:ext uri="{FF2B5EF4-FFF2-40B4-BE49-F238E27FC236}">
                <a16:creationId xmlns:a16="http://schemas.microsoft.com/office/drawing/2014/main" id="{395B40F5-BB27-1885-ED53-8759186BD896}"/>
              </a:ext>
            </a:extLst>
          </p:cNvPr>
          <p:cNvSpPr/>
          <p:nvPr userDrawn="1"/>
        </p:nvSpPr>
        <p:spPr>
          <a:xfrm rot="10800000">
            <a:off x="6735847" y="4414837"/>
            <a:ext cx="7075401" cy="3190874"/>
          </a:xfrm>
          <a:prstGeom prst="trapezoid">
            <a:avLst>
              <a:gd name="adj" fmla="val 38986"/>
            </a:avLst>
          </a:prstGeom>
          <a:solidFill>
            <a:srgbClr val="0063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02871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7BB0EFE-DDFA-87D4-A8D8-E727962F5F9A}"/>
              </a:ext>
            </a:extLst>
          </p:cNvPr>
          <p:cNvSpPr>
            <a:spLocks noGrp="1"/>
          </p:cNvSpPr>
          <p:nvPr>
            <p:ph type="body" sz="quarter" idx="13" hasCustomPrompt="1"/>
          </p:nvPr>
        </p:nvSpPr>
        <p:spPr>
          <a:xfrm>
            <a:off x="2286346" y="2414909"/>
            <a:ext cx="1115568" cy="1106424"/>
          </a:xfrm>
          <a:solidFill>
            <a:srgbClr val="00638B"/>
          </a:solidFill>
        </p:spPr>
        <p:txBody>
          <a:bodyPr anchor="b"/>
          <a:lstStyle>
            <a:lvl1pPr marL="0" indent="0" algn="ctr">
              <a:lnSpc>
                <a:spcPct val="100000"/>
              </a:lnSpc>
              <a:spcBef>
                <a:spcPts val="0"/>
              </a:spcBef>
              <a:buNone/>
              <a:defRPr lang="en-US" sz="6600" b="1" kern="1200" dirty="0">
                <a:solidFill>
                  <a:schemeClr val="bg1"/>
                </a:solidFill>
                <a:latin typeface="Arial" panose="020B0604020202020204" pitchFamily="34" charset="0"/>
                <a:ea typeface="Arial" charset="0"/>
                <a:cs typeface="Arial" panose="020B0604020202020204" pitchFamily="34" charset="0"/>
              </a:defRPr>
            </a:lvl1pPr>
          </a:lstStyle>
          <a:p>
            <a:pPr lvl="0"/>
            <a:r>
              <a:rPr lang="en-US" dirty="0"/>
              <a:t>1</a:t>
            </a:r>
          </a:p>
        </p:txBody>
      </p:sp>
      <p:sp>
        <p:nvSpPr>
          <p:cNvPr id="10" name="Text Placeholder 9">
            <a:extLst>
              <a:ext uri="{FF2B5EF4-FFF2-40B4-BE49-F238E27FC236}">
                <a16:creationId xmlns:a16="http://schemas.microsoft.com/office/drawing/2014/main" id="{A8A94B74-356A-EB89-FC8C-9A1FC57478B4}"/>
              </a:ext>
            </a:extLst>
          </p:cNvPr>
          <p:cNvSpPr>
            <a:spLocks noGrp="1"/>
          </p:cNvSpPr>
          <p:nvPr>
            <p:ph type="body" sz="quarter" idx="14" hasCustomPrompt="1"/>
          </p:nvPr>
        </p:nvSpPr>
        <p:spPr>
          <a:xfrm>
            <a:off x="3808480" y="2505563"/>
            <a:ext cx="5486400" cy="923544"/>
          </a:xfrm>
        </p:spPr>
        <p:txBody>
          <a:bodyPr/>
          <a:lstStyle>
            <a:lvl1pPr marL="0" indent="0" algn="ctr" defTabSz="914400" rtl="0" eaLnBrk="1" latinLnBrk="0" hangingPunct="1">
              <a:buNone/>
              <a:defRPr lang="en-US" sz="5400" b="1" kern="1200" dirty="0">
                <a:solidFill>
                  <a:srgbClr val="00638B"/>
                </a:solidFill>
                <a:latin typeface="Arial" panose="020B0604020202020204" pitchFamily="34" charset="0"/>
                <a:ea typeface="Arial" charset="0"/>
                <a:cs typeface="Arial" panose="020B0604020202020204" pitchFamily="34" charset="0"/>
              </a:defRPr>
            </a:lvl1pPr>
          </a:lstStyle>
          <a:p>
            <a:pPr algn="ctr"/>
            <a:r>
              <a:rPr lang="en-US" sz="5400" b="1" dirty="0">
                <a:solidFill>
                  <a:srgbClr val="00638B"/>
                </a:solidFill>
                <a:latin typeface="Arial" panose="020B0604020202020204" pitchFamily="34" charset="0"/>
                <a:ea typeface="Arial" charset="0"/>
                <a:cs typeface="Arial" panose="020B0604020202020204" pitchFamily="34" charset="0"/>
              </a:rPr>
              <a:t>Agenda Item</a:t>
            </a:r>
          </a:p>
        </p:txBody>
      </p:sp>
    </p:spTree>
    <p:extLst>
      <p:ext uri="{BB962C8B-B14F-4D97-AF65-F5344CB8AC3E}">
        <p14:creationId xmlns:p14="http://schemas.microsoft.com/office/powerpoint/2010/main" val="34045829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pic">
    <p:spTree>
      <p:nvGrpSpPr>
        <p:cNvPr id="1" name=""/>
        <p:cNvGrpSpPr/>
        <p:nvPr/>
      </p:nvGrpSpPr>
      <p:grpSpPr>
        <a:xfrm>
          <a:off x="0" y="0"/>
          <a:ext cx="0" cy="0"/>
          <a:chOff x="0" y="0"/>
          <a:chExt cx="0" cy="0"/>
        </a:xfrm>
      </p:grpSpPr>
      <p:sp>
        <p:nvSpPr>
          <p:cNvPr id="10" name="Text Placeholder 16">
            <a:extLst>
              <a:ext uri="{FF2B5EF4-FFF2-40B4-BE49-F238E27FC236}">
                <a16:creationId xmlns:a16="http://schemas.microsoft.com/office/drawing/2014/main" id="{B5A255BB-11C3-4B02-2183-A32104F4B4CF}"/>
              </a:ext>
            </a:extLst>
          </p:cNvPr>
          <p:cNvSpPr>
            <a:spLocks noGrp="1"/>
          </p:cNvSpPr>
          <p:nvPr>
            <p:ph type="body" sz="quarter" idx="14" hasCustomPrompt="1"/>
          </p:nvPr>
        </p:nvSpPr>
        <p:spPr>
          <a:xfrm>
            <a:off x="266697" y="356616"/>
            <a:ext cx="4892040" cy="655103"/>
          </a:xfrm>
        </p:spPr>
        <p:txBody>
          <a:bodyPr/>
          <a:lstStyle>
            <a:lvl1pPr marL="0" indent="0">
              <a:buNone/>
              <a:defRPr sz="4400" b="1">
                <a:solidFill>
                  <a:srgbClr val="00638B"/>
                </a:solidFill>
              </a:defRPr>
            </a:lvl1pPr>
            <a:lvl5pPr marL="1828800" indent="0" algn="l">
              <a:buNone/>
              <a:defRPr/>
            </a:lvl5pPr>
          </a:lstStyle>
          <a:p>
            <a:pPr lvl="0"/>
            <a:r>
              <a:rPr lang="en-US" dirty="0"/>
              <a:t>Topic Item #1 </a:t>
            </a:r>
          </a:p>
        </p:txBody>
      </p:sp>
      <p:sp>
        <p:nvSpPr>
          <p:cNvPr id="2" name="Text Placeholder 12">
            <a:extLst>
              <a:ext uri="{FF2B5EF4-FFF2-40B4-BE49-F238E27FC236}">
                <a16:creationId xmlns:a16="http://schemas.microsoft.com/office/drawing/2014/main" id="{FCE6085D-7DD7-481A-6011-E2B032BCA434}"/>
              </a:ext>
            </a:extLst>
          </p:cNvPr>
          <p:cNvSpPr>
            <a:spLocks noGrp="1"/>
          </p:cNvSpPr>
          <p:nvPr>
            <p:ph type="body" sz="quarter" idx="16" hasCustomPrompt="1"/>
          </p:nvPr>
        </p:nvSpPr>
        <p:spPr>
          <a:xfrm>
            <a:off x="264415" y="1126019"/>
            <a:ext cx="5858638" cy="451203"/>
          </a:xfrm>
        </p:spPr>
        <p:txBody>
          <a:bodyPr/>
          <a:lstStyle>
            <a:lvl1pPr marL="0" indent="0" algn="l" defTabSz="914400" rtl="0" eaLnBrk="1" latinLnBrk="0" hangingPunct="1">
              <a:buNone/>
              <a:defRPr lang="en-US" sz="2800" kern="1200" dirty="0" smtClean="0">
                <a:solidFill>
                  <a:srgbClr val="595959"/>
                </a:solidFill>
                <a:latin typeface="Arial" panose="020B0604020202020204" pitchFamily="34" charset="0"/>
                <a:ea typeface="Arial" charset="0"/>
                <a:cs typeface="Arial" panose="020B0604020202020204" pitchFamily="34" charset="0"/>
              </a:defRPr>
            </a:lvl1pPr>
          </a:lstStyle>
          <a:p>
            <a:pPr lvl="0"/>
            <a:r>
              <a:rPr lang="en-US" dirty="0" err="1"/>
              <a:t>Subheader</a:t>
            </a:r>
            <a:endParaRPr lang="en-US" dirty="0"/>
          </a:p>
        </p:txBody>
      </p:sp>
      <p:sp>
        <p:nvSpPr>
          <p:cNvPr id="6" name="Text Placeholder 9">
            <a:extLst>
              <a:ext uri="{FF2B5EF4-FFF2-40B4-BE49-F238E27FC236}">
                <a16:creationId xmlns:a16="http://schemas.microsoft.com/office/drawing/2014/main" id="{D286DCD4-1C35-42AF-BA78-F9A0D872C36E}"/>
              </a:ext>
            </a:extLst>
          </p:cNvPr>
          <p:cNvSpPr>
            <a:spLocks noGrp="1"/>
          </p:cNvSpPr>
          <p:nvPr>
            <p:ph type="body" sz="quarter" idx="17"/>
          </p:nvPr>
        </p:nvSpPr>
        <p:spPr>
          <a:xfrm>
            <a:off x="254888" y="1737618"/>
            <a:ext cx="5860161" cy="40225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96160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A6B849-6017-D85D-61B7-9E3E2F4ECA16}"/>
              </a:ext>
            </a:extLst>
          </p:cNvPr>
          <p:cNvSpPr/>
          <p:nvPr userDrawn="1"/>
        </p:nvSpPr>
        <p:spPr>
          <a:xfrm>
            <a:off x="883920" y="1103791"/>
            <a:ext cx="10424160" cy="2755391"/>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43D1E344-D23F-A5DA-53A3-196B4246A148}"/>
              </a:ext>
            </a:extLst>
          </p:cNvPr>
          <p:cNvSpPr>
            <a:spLocks noGrp="1"/>
          </p:cNvSpPr>
          <p:nvPr>
            <p:ph type="body" sz="quarter" idx="13" hasCustomPrompt="1"/>
          </p:nvPr>
        </p:nvSpPr>
        <p:spPr>
          <a:xfrm>
            <a:off x="1931795" y="2020824"/>
            <a:ext cx="8330184" cy="923544"/>
          </a:xfrm>
        </p:spPr>
        <p:txBody>
          <a:bodyPr anchor="ctr"/>
          <a:lstStyle>
            <a:lvl1pPr marL="0" indent="0" algn="ctr">
              <a:buNone/>
              <a:defRPr sz="5400" b="1">
                <a:solidFill>
                  <a:srgbClr val="00638B"/>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Questions &amp; Comments</a:t>
            </a:r>
          </a:p>
        </p:txBody>
      </p:sp>
    </p:spTree>
    <p:extLst>
      <p:ext uri="{BB962C8B-B14F-4D97-AF65-F5344CB8AC3E}">
        <p14:creationId xmlns:p14="http://schemas.microsoft.com/office/powerpoint/2010/main" val="2293325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4438675-D8C1-4D0E-9CF5-90CADC1E37C3}"/>
              </a:ext>
            </a:extLst>
          </p:cNvPr>
          <p:cNvSpPr/>
          <p:nvPr userDrawn="1"/>
        </p:nvSpPr>
        <p:spPr>
          <a:xfrm>
            <a:off x="0" y="0"/>
            <a:ext cx="12192000" cy="901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a:extLst>
              <a:ext uri="{FF2B5EF4-FFF2-40B4-BE49-F238E27FC236}">
                <a16:creationId xmlns:a16="http://schemas.microsoft.com/office/drawing/2014/main" id="{732AAC2F-224B-4D74-A214-040268F1DEAA}"/>
              </a:ext>
            </a:extLst>
          </p:cNvPr>
          <p:cNvSpPr>
            <a:spLocks noGrp="1"/>
          </p:cNvSpPr>
          <p:nvPr>
            <p:ph sz="quarter" idx="13" hasCustomPrompt="1"/>
          </p:nvPr>
        </p:nvSpPr>
        <p:spPr>
          <a:xfrm>
            <a:off x="5553512" y="1135964"/>
            <a:ext cx="6458377" cy="4820220"/>
          </a:xfrm>
          <a:prstGeom prst="rect">
            <a:avLst/>
          </a:prstGeom>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en-US" dirty="0"/>
              <a:t>Content Placeholder</a:t>
            </a:r>
          </a:p>
        </p:txBody>
      </p:sp>
      <p:sp>
        <p:nvSpPr>
          <p:cNvPr id="4" name="Text Placeholder 3">
            <a:extLst>
              <a:ext uri="{FF2B5EF4-FFF2-40B4-BE49-F238E27FC236}">
                <a16:creationId xmlns:a16="http://schemas.microsoft.com/office/drawing/2014/main" id="{A9738D99-084D-4026-9696-6FFFBF38441A}"/>
              </a:ext>
            </a:extLst>
          </p:cNvPr>
          <p:cNvSpPr>
            <a:spLocks noGrp="1"/>
          </p:cNvSpPr>
          <p:nvPr>
            <p:ph type="body" sz="quarter" idx="14" hasCustomPrompt="1"/>
          </p:nvPr>
        </p:nvSpPr>
        <p:spPr>
          <a:xfrm>
            <a:off x="266697" y="234950"/>
            <a:ext cx="8432685" cy="666866"/>
          </a:xfrm>
          <a:prstGeom prst="rect">
            <a:avLst/>
          </a:prstGeom>
        </p:spPr>
        <p:txBody>
          <a:bodyPr/>
          <a:lstStyle>
            <a:lvl1pPr marL="0" indent="0">
              <a:buFontTx/>
              <a:buNone/>
              <a:defRPr sz="4000" b="1">
                <a:solidFill>
                  <a:srgbClr val="2E5496"/>
                </a:solidFill>
                <a:latin typeface="Open Sans Condensed" panose="020B0806030504020204" pitchFamily="34" charset="0"/>
                <a:ea typeface="Open Sans Condensed" panose="020B0806030504020204" pitchFamily="34" charset="0"/>
                <a:cs typeface="Open Sans Condensed" panose="020B0806030504020204" pitchFamily="34" charset="0"/>
              </a:defRPr>
            </a:lvl1pPr>
            <a:lvl2pPr marL="457200" indent="0">
              <a:buFontTx/>
              <a:buNone/>
              <a:defRPr sz="5400">
                <a:latin typeface="+mj-lt"/>
              </a:defRPr>
            </a:lvl2pPr>
            <a:lvl3pPr marL="914400" indent="0">
              <a:buFontTx/>
              <a:buNone/>
              <a:defRPr sz="5400">
                <a:latin typeface="+mj-lt"/>
              </a:defRPr>
            </a:lvl3pPr>
            <a:lvl4pPr marL="1371600" indent="0">
              <a:buFontTx/>
              <a:buNone/>
              <a:defRPr sz="5400">
                <a:latin typeface="+mj-lt"/>
              </a:defRPr>
            </a:lvl4pPr>
            <a:lvl5pPr marL="1828800" indent="0">
              <a:buFontTx/>
              <a:buNone/>
              <a:defRPr sz="5400">
                <a:latin typeface="+mj-lt"/>
              </a:defRPr>
            </a:lvl5pPr>
          </a:lstStyle>
          <a:p>
            <a:pPr lvl="0"/>
            <a:r>
              <a:rPr lang="en-US" dirty="0"/>
              <a:t>Topic Title</a:t>
            </a:r>
          </a:p>
        </p:txBody>
      </p:sp>
      <p:sp>
        <p:nvSpPr>
          <p:cNvPr id="8" name="Text Placeholder 7">
            <a:extLst>
              <a:ext uri="{FF2B5EF4-FFF2-40B4-BE49-F238E27FC236}">
                <a16:creationId xmlns:a16="http://schemas.microsoft.com/office/drawing/2014/main" id="{97B11DFE-7985-46A5-9AC5-B7C00F09DCAB}"/>
              </a:ext>
            </a:extLst>
          </p:cNvPr>
          <p:cNvSpPr>
            <a:spLocks noGrp="1"/>
          </p:cNvSpPr>
          <p:nvPr>
            <p:ph type="body" sz="quarter" idx="15"/>
          </p:nvPr>
        </p:nvSpPr>
        <p:spPr>
          <a:xfrm>
            <a:off x="266698" y="1135963"/>
            <a:ext cx="5178427" cy="4820220"/>
          </a:xfrm>
          <a:prstGeom prst="rect">
            <a:avLst/>
          </a:prstGeom>
        </p:spPr>
        <p:txBody>
          <a:bodyPr/>
          <a:lstStyle>
            <a:lvl1pPr marL="0" indent="0">
              <a:buFontTx/>
              <a:buNone/>
              <a:defRPr sz="2400" b="1"/>
            </a:lvl1pPr>
            <a:lvl2pPr marL="457200" indent="-342900">
              <a:buSzPct val="100000"/>
              <a:buFont typeface="Arial" panose="020B0604020202020204" pitchFamily="34" charset="0"/>
              <a:buChar char="•"/>
              <a:defRPr sz="2000"/>
            </a:lvl2pPr>
            <a:lvl3pPr marL="731520" indent="-285750">
              <a:buFont typeface="Courier New" panose="02070309020205020404" pitchFamily="49" charset="0"/>
              <a:buChar char="o"/>
              <a:defRPr sz="1800" i="1"/>
            </a:lvl3pPr>
            <a:lvl4pPr marL="1371600" indent="0">
              <a:buFontTx/>
              <a:buNone/>
              <a:defRPr/>
            </a:lvl4pPr>
            <a:lvl5pPr marL="1828800" indent="0">
              <a:buFontTx/>
              <a:buNone/>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42734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opic with Bar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47D505-0012-0823-31AA-6C32E09830B2}"/>
              </a:ext>
            </a:extLst>
          </p:cNvPr>
          <p:cNvSpPr/>
          <p:nvPr userDrawn="1"/>
        </p:nvSpPr>
        <p:spPr>
          <a:xfrm>
            <a:off x="-1523" y="0"/>
            <a:ext cx="12191999" cy="902929"/>
          </a:xfrm>
          <a:prstGeom prst="rect">
            <a:avLst/>
          </a:prstGeom>
          <a:solidFill>
            <a:srgbClr val="00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12">
            <a:extLst>
              <a:ext uri="{FF2B5EF4-FFF2-40B4-BE49-F238E27FC236}">
                <a16:creationId xmlns:a16="http://schemas.microsoft.com/office/drawing/2014/main" id="{45B98674-885B-2413-945A-D32A4DC5D327}"/>
              </a:ext>
            </a:extLst>
          </p:cNvPr>
          <p:cNvSpPr>
            <a:spLocks noGrp="1"/>
          </p:cNvSpPr>
          <p:nvPr>
            <p:ph type="body" sz="quarter" idx="14" hasCustomPrompt="1"/>
          </p:nvPr>
        </p:nvSpPr>
        <p:spPr>
          <a:xfrm>
            <a:off x="235839" y="1094843"/>
            <a:ext cx="10404452" cy="451203"/>
          </a:xfrm>
        </p:spPr>
        <p:txBody>
          <a:bodyPr/>
          <a:lstStyle>
            <a:lvl1pPr marL="0" indent="0" algn="l" defTabSz="914400" rtl="0" eaLnBrk="1" latinLnBrk="0" hangingPunct="1">
              <a:buNone/>
              <a:defRPr lang="en-US" sz="3200" b="1" kern="1200" dirty="0" smtClean="0">
                <a:solidFill>
                  <a:srgbClr val="595959"/>
                </a:solidFill>
                <a:latin typeface="Arial" panose="020B0604020202020204" pitchFamily="34" charset="0"/>
                <a:ea typeface="Open Sans" pitchFamily="2" charset="0"/>
                <a:cs typeface="Arial" panose="020B0604020202020204" pitchFamily="34" charset="0"/>
              </a:defRPr>
            </a:lvl1pPr>
          </a:lstStyle>
          <a:p>
            <a:pPr lvl="0"/>
            <a:r>
              <a:rPr lang="en-US" dirty="0" err="1"/>
              <a:t>Subheader</a:t>
            </a:r>
            <a:endParaRPr lang="en-US" dirty="0"/>
          </a:p>
        </p:txBody>
      </p:sp>
      <p:sp>
        <p:nvSpPr>
          <p:cNvPr id="5" name="Text Placeholder 9">
            <a:extLst>
              <a:ext uri="{FF2B5EF4-FFF2-40B4-BE49-F238E27FC236}">
                <a16:creationId xmlns:a16="http://schemas.microsoft.com/office/drawing/2014/main" id="{502F934A-DC5B-E4C4-D845-75F0B97A2787}"/>
              </a:ext>
            </a:extLst>
          </p:cNvPr>
          <p:cNvSpPr>
            <a:spLocks noGrp="1"/>
          </p:cNvSpPr>
          <p:nvPr>
            <p:ph type="body" sz="quarter" idx="16"/>
          </p:nvPr>
        </p:nvSpPr>
        <p:spPr>
          <a:xfrm>
            <a:off x="235838" y="1737618"/>
            <a:ext cx="10404453" cy="4022583"/>
          </a:xfrm>
        </p:spPr>
        <p:txBody>
          <a:bodyPr/>
          <a:lstStyle>
            <a:lvl1pPr>
              <a:spcAft>
                <a:spcPts val="600"/>
              </a:spcAft>
              <a:defRPr sz="2400">
                <a:latin typeface="Arial" panose="020B0604020202020204" pitchFamily="34" charset="0"/>
                <a:ea typeface="Nirmala Text" panose="020B0502040204020203" pitchFamily="34" charset="0"/>
                <a:cs typeface="Arial" panose="020B0604020202020204" pitchFamily="34" charset="0"/>
              </a:defRPr>
            </a:lvl1pPr>
            <a:lvl2pPr>
              <a:spcAft>
                <a:spcPts val="600"/>
              </a:spcAft>
              <a:defRPr sz="2000">
                <a:latin typeface="Arial" panose="020B0604020202020204" pitchFamily="34" charset="0"/>
                <a:ea typeface="Nirmala Text" panose="020B0502040204020203" pitchFamily="34" charset="0"/>
                <a:cs typeface="Arial" panose="020B0604020202020204" pitchFamily="34" charset="0"/>
              </a:defRPr>
            </a:lvl2pPr>
            <a:lvl3pPr>
              <a:spcAft>
                <a:spcPts val="600"/>
              </a:spcAft>
              <a:defRPr>
                <a:latin typeface="Arial" panose="020B0604020202020204" pitchFamily="34" charset="0"/>
                <a:ea typeface="Nirmala Text" panose="020B0502040204020203" pitchFamily="34" charset="0"/>
                <a:cs typeface="Arial" panose="020B0604020202020204" pitchFamily="34" charset="0"/>
              </a:defRPr>
            </a:lvl3pPr>
            <a:lvl4pPr>
              <a:spcAft>
                <a:spcPts val="600"/>
              </a:spcAft>
              <a:defRPr>
                <a:latin typeface="Arial" panose="020B0604020202020204" pitchFamily="34" charset="0"/>
                <a:ea typeface="Nirmala Text" panose="020B0502040204020203" pitchFamily="34" charset="0"/>
                <a:cs typeface="Arial" panose="020B0604020202020204" pitchFamily="34" charset="0"/>
              </a:defRPr>
            </a:lvl4pPr>
            <a:lvl5pPr>
              <a:spcAft>
                <a:spcPts val="600"/>
              </a:spcAft>
              <a:defRPr>
                <a:latin typeface="Arial" panose="020B0604020202020204" pitchFamily="34" charset="0"/>
                <a:ea typeface="Nirmala Text" panose="020B0502040204020203"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a:extLst>
              <a:ext uri="{FF2B5EF4-FFF2-40B4-BE49-F238E27FC236}">
                <a16:creationId xmlns:a16="http://schemas.microsoft.com/office/drawing/2014/main" id="{51874738-7BC1-9DE5-5B80-D9C454DEECF5}"/>
              </a:ext>
            </a:extLst>
          </p:cNvPr>
          <p:cNvSpPr>
            <a:spLocks noGrp="1"/>
          </p:cNvSpPr>
          <p:nvPr>
            <p:ph type="body" sz="quarter" idx="13" hasCustomPrompt="1"/>
          </p:nvPr>
        </p:nvSpPr>
        <p:spPr>
          <a:xfrm>
            <a:off x="265176" y="128016"/>
            <a:ext cx="10974324" cy="653321"/>
          </a:xfrm>
        </p:spPr>
        <p:txBody>
          <a:bodyPr/>
          <a:lstStyle>
            <a:lvl1pPr marL="0" indent="0" algn="l" defTabSz="914400" rtl="0" eaLnBrk="1" latinLnBrk="0" hangingPunct="1">
              <a:spcBef>
                <a:spcPts val="0"/>
              </a:spcBef>
              <a:buNone/>
              <a:defRPr lang="en-US" sz="4800" b="1" kern="1200" dirty="0" smtClean="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a:t>
            </a:r>
          </a:p>
        </p:txBody>
      </p:sp>
    </p:spTree>
    <p:extLst>
      <p:ext uri="{BB962C8B-B14F-4D97-AF65-F5344CB8AC3E}">
        <p14:creationId xmlns:p14="http://schemas.microsoft.com/office/powerpoint/2010/main" val="4162482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6D1FA41-CA07-5EB3-6BB7-BEAC2EC57A83}"/>
              </a:ext>
            </a:extLst>
          </p:cNvPr>
          <p:cNvSpPr>
            <a:spLocks noGrp="1"/>
          </p:cNvSpPr>
          <p:nvPr>
            <p:ph type="body" sz="quarter" idx="13"/>
          </p:nvPr>
        </p:nvSpPr>
        <p:spPr>
          <a:xfrm>
            <a:off x="380999" y="1524000"/>
            <a:ext cx="8132685" cy="914400"/>
          </a:xfrm>
        </p:spPr>
        <p:txBody>
          <a:bodyPr/>
          <a:lstStyle>
            <a:lvl1pPr marL="514350" indent="-514350">
              <a:buClr>
                <a:srgbClr val="00638B"/>
              </a:buClr>
              <a:buFont typeface="+mj-lt"/>
              <a:buAutoNum type="arabicPeriod"/>
              <a:defRPr b="1"/>
            </a:lvl1pPr>
            <a:lvl2pPr marL="914400" indent="-457200">
              <a:buClr>
                <a:srgbClr val="00638B"/>
              </a:buClr>
              <a:buFont typeface="+mj-lt"/>
              <a:buAutoNum type="alphaLcPeriod"/>
              <a:defRPr b="1"/>
            </a:lvl2pPr>
            <a:lvl3pPr marL="1371600" indent="-457200">
              <a:buClr>
                <a:srgbClr val="00638B"/>
              </a:buClr>
              <a:buFont typeface="+mj-lt"/>
              <a:buAutoNum type="arabicPeriod"/>
              <a:defRPr/>
            </a:lvl3pPr>
            <a:lvl4pPr marL="1371600" indent="0">
              <a:buClr>
                <a:srgbClr val="00638B"/>
              </a:buClr>
              <a:buFont typeface="+mj-lt"/>
              <a:buNone/>
              <a:defRPr/>
            </a:lvl4pPr>
            <a:lvl5pPr marL="2171700" indent="-342900">
              <a:buClr>
                <a:srgbClr val="00638B"/>
              </a:buClr>
              <a:buFont typeface="+mj-lt"/>
              <a:buAutoNum type="arabicPeriod"/>
              <a:defRPr/>
            </a:lvl5pPr>
          </a:lstStyle>
          <a:p>
            <a:pPr lvl="0"/>
            <a:r>
              <a:rPr lang="en-US" dirty="0"/>
              <a:t>Click to edit Master text styles</a:t>
            </a:r>
          </a:p>
          <a:p>
            <a:pPr lvl="1"/>
            <a:r>
              <a:rPr lang="en-US" dirty="0"/>
              <a:t>Second level</a:t>
            </a:r>
          </a:p>
        </p:txBody>
      </p:sp>
      <p:sp>
        <p:nvSpPr>
          <p:cNvPr id="10" name="Text Placeholder 16">
            <a:extLst>
              <a:ext uri="{FF2B5EF4-FFF2-40B4-BE49-F238E27FC236}">
                <a16:creationId xmlns:a16="http://schemas.microsoft.com/office/drawing/2014/main" id="{B49D214E-877D-E8C2-300B-AD365353C45A}"/>
              </a:ext>
            </a:extLst>
          </p:cNvPr>
          <p:cNvSpPr>
            <a:spLocks noGrp="1"/>
          </p:cNvSpPr>
          <p:nvPr>
            <p:ph type="body" sz="quarter" idx="14" hasCustomPrompt="1"/>
          </p:nvPr>
        </p:nvSpPr>
        <p:spPr>
          <a:xfrm>
            <a:off x="266697" y="356616"/>
            <a:ext cx="3186717" cy="923544"/>
          </a:xfrm>
        </p:spPr>
        <p:txBody>
          <a:bodyPr/>
          <a:lstStyle>
            <a:lvl1pPr marL="0" indent="0">
              <a:buNone/>
              <a:defRPr sz="4400" b="1">
                <a:solidFill>
                  <a:srgbClr val="00638B"/>
                </a:solidFill>
              </a:defRPr>
            </a:lvl1pPr>
            <a:lvl5pPr marL="1828800" indent="0" algn="l">
              <a:buNone/>
              <a:defRPr/>
            </a:lvl5pPr>
          </a:lstStyle>
          <a:p>
            <a:pPr lvl="0"/>
            <a:r>
              <a:rPr lang="en-US" dirty="0"/>
              <a:t>Agenda</a:t>
            </a:r>
          </a:p>
        </p:txBody>
      </p:sp>
    </p:spTree>
    <p:extLst>
      <p:ext uri="{BB962C8B-B14F-4D97-AF65-F5344CB8AC3E}">
        <p14:creationId xmlns:p14="http://schemas.microsoft.com/office/powerpoint/2010/main" val="3287951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opic with Bar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18C08D-D10B-B542-9E25-AB93B7165E85}"/>
              </a:ext>
            </a:extLst>
          </p:cNvPr>
          <p:cNvSpPr/>
          <p:nvPr userDrawn="1"/>
        </p:nvSpPr>
        <p:spPr>
          <a:xfrm>
            <a:off x="-1523" y="0"/>
            <a:ext cx="12191999" cy="902929"/>
          </a:xfrm>
          <a:prstGeom prst="rect">
            <a:avLst/>
          </a:prstGeom>
          <a:solidFill>
            <a:srgbClr val="EB6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9E8A4F5-20B5-7268-9699-23BE73E7B27E}"/>
              </a:ext>
            </a:extLst>
          </p:cNvPr>
          <p:cNvSpPr>
            <a:spLocks noGrp="1"/>
          </p:cNvSpPr>
          <p:nvPr>
            <p:ph type="body" sz="quarter" idx="13" hasCustomPrompt="1"/>
          </p:nvPr>
        </p:nvSpPr>
        <p:spPr>
          <a:xfrm>
            <a:off x="265176" y="128016"/>
            <a:ext cx="10974324" cy="653321"/>
          </a:xfrm>
        </p:spPr>
        <p:txBody>
          <a:bodyPr/>
          <a:lstStyle>
            <a:lvl1pPr marL="0" indent="0" algn="l" defTabSz="914400" rtl="0" eaLnBrk="1" latinLnBrk="0" hangingPunct="1">
              <a:spcBef>
                <a:spcPts val="0"/>
              </a:spcBef>
              <a:buNone/>
              <a:defRPr lang="en-US" sz="4800" b="1" kern="1200" dirty="0" smtClean="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a:t>
            </a:r>
          </a:p>
        </p:txBody>
      </p:sp>
      <p:sp>
        <p:nvSpPr>
          <p:cNvPr id="8" name="Text Placeholder 12">
            <a:extLst>
              <a:ext uri="{FF2B5EF4-FFF2-40B4-BE49-F238E27FC236}">
                <a16:creationId xmlns:a16="http://schemas.microsoft.com/office/drawing/2014/main" id="{1F075165-0566-2769-A01A-FABD2BA988D1}"/>
              </a:ext>
            </a:extLst>
          </p:cNvPr>
          <p:cNvSpPr>
            <a:spLocks noGrp="1"/>
          </p:cNvSpPr>
          <p:nvPr>
            <p:ph type="body" sz="quarter" idx="14" hasCustomPrompt="1"/>
          </p:nvPr>
        </p:nvSpPr>
        <p:spPr>
          <a:xfrm>
            <a:off x="235839" y="1094843"/>
            <a:ext cx="10457153" cy="451203"/>
          </a:xfrm>
        </p:spPr>
        <p:txBody>
          <a:bodyPr/>
          <a:lstStyle>
            <a:lvl1pPr marL="0" indent="0" algn="l" defTabSz="914400" rtl="0" eaLnBrk="1" latinLnBrk="0" hangingPunct="1">
              <a:buNone/>
              <a:defRPr lang="en-US" sz="3200" b="1" kern="1200" dirty="0" smtClean="0">
                <a:solidFill>
                  <a:srgbClr val="595959"/>
                </a:solidFill>
                <a:latin typeface="Arial" panose="020B0604020202020204" pitchFamily="34" charset="0"/>
                <a:ea typeface="Open Sans" pitchFamily="2" charset="0"/>
                <a:cs typeface="Arial" panose="020B0604020202020204" pitchFamily="34" charset="0"/>
              </a:defRPr>
            </a:lvl1pPr>
          </a:lstStyle>
          <a:p>
            <a:pPr lvl="0"/>
            <a:r>
              <a:rPr lang="en-US" dirty="0" err="1"/>
              <a:t>Subheader</a:t>
            </a:r>
            <a:endParaRPr lang="en-US" dirty="0"/>
          </a:p>
        </p:txBody>
      </p:sp>
      <p:sp>
        <p:nvSpPr>
          <p:cNvPr id="5" name="Text Placeholder 9">
            <a:extLst>
              <a:ext uri="{FF2B5EF4-FFF2-40B4-BE49-F238E27FC236}">
                <a16:creationId xmlns:a16="http://schemas.microsoft.com/office/drawing/2014/main" id="{F0FFCB90-6935-5883-54C5-64B3E1677BF1}"/>
              </a:ext>
            </a:extLst>
          </p:cNvPr>
          <p:cNvSpPr>
            <a:spLocks noGrp="1"/>
          </p:cNvSpPr>
          <p:nvPr>
            <p:ph type="body" sz="quarter" idx="16"/>
          </p:nvPr>
        </p:nvSpPr>
        <p:spPr>
          <a:xfrm>
            <a:off x="235838" y="1737618"/>
            <a:ext cx="10404453" cy="4022583"/>
          </a:xfrm>
        </p:spPr>
        <p:txBody>
          <a:bodyPr/>
          <a:lstStyle>
            <a:lvl1pPr>
              <a:spcAft>
                <a:spcPts val="600"/>
              </a:spcAft>
              <a:defRPr sz="2400">
                <a:latin typeface="Arial" panose="020B0604020202020204" pitchFamily="34" charset="0"/>
                <a:ea typeface="Nirmala Text" panose="020B0502040204020203" pitchFamily="34" charset="0"/>
                <a:cs typeface="Arial" panose="020B0604020202020204" pitchFamily="34" charset="0"/>
              </a:defRPr>
            </a:lvl1pPr>
            <a:lvl2pPr>
              <a:spcAft>
                <a:spcPts val="600"/>
              </a:spcAft>
              <a:defRPr sz="2000">
                <a:latin typeface="Arial" panose="020B0604020202020204" pitchFamily="34" charset="0"/>
                <a:ea typeface="Nirmala Text" panose="020B0502040204020203" pitchFamily="34" charset="0"/>
                <a:cs typeface="Arial" panose="020B0604020202020204" pitchFamily="34" charset="0"/>
              </a:defRPr>
            </a:lvl2pPr>
            <a:lvl3pPr>
              <a:spcAft>
                <a:spcPts val="600"/>
              </a:spcAft>
              <a:defRPr>
                <a:latin typeface="Arial" panose="020B0604020202020204" pitchFamily="34" charset="0"/>
                <a:ea typeface="Nirmala Text" panose="020B0502040204020203" pitchFamily="34" charset="0"/>
                <a:cs typeface="Arial" panose="020B0604020202020204" pitchFamily="34" charset="0"/>
              </a:defRPr>
            </a:lvl3pPr>
            <a:lvl4pPr>
              <a:spcAft>
                <a:spcPts val="600"/>
              </a:spcAft>
              <a:defRPr>
                <a:latin typeface="Arial" panose="020B0604020202020204" pitchFamily="34" charset="0"/>
                <a:ea typeface="Nirmala Text" panose="020B0502040204020203" pitchFamily="34" charset="0"/>
                <a:cs typeface="Arial" panose="020B0604020202020204" pitchFamily="34" charset="0"/>
              </a:defRPr>
            </a:lvl4pPr>
            <a:lvl5pPr>
              <a:spcAft>
                <a:spcPts val="600"/>
              </a:spcAft>
              <a:defRPr>
                <a:latin typeface="Arial" panose="020B0604020202020204" pitchFamily="34" charset="0"/>
                <a:ea typeface="Nirmala Text" panose="020B0502040204020203"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05819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3051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opic with Bar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47D505-0012-0823-31AA-6C32E09830B2}"/>
              </a:ext>
            </a:extLst>
          </p:cNvPr>
          <p:cNvSpPr/>
          <p:nvPr userDrawn="1"/>
        </p:nvSpPr>
        <p:spPr>
          <a:xfrm>
            <a:off x="-1523" y="0"/>
            <a:ext cx="12191999" cy="902929"/>
          </a:xfrm>
          <a:prstGeom prst="rect">
            <a:avLst/>
          </a:prstGeom>
          <a:solidFill>
            <a:srgbClr val="006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12">
            <a:extLst>
              <a:ext uri="{FF2B5EF4-FFF2-40B4-BE49-F238E27FC236}">
                <a16:creationId xmlns:a16="http://schemas.microsoft.com/office/drawing/2014/main" id="{45B98674-885B-2413-945A-D32A4DC5D327}"/>
              </a:ext>
            </a:extLst>
          </p:cNvPr>
          <p:cNvSpPr>
            <a:spLocks noGrp="1"/>
          </p:cNvSpPr>
          <p:nvPr>
            <p:ph type="body" sz="quarter" idx="14" hasCustomPrompt="1"/>
          </p:nvPr>
        </p:nvSpPr>
        <p:spPr>
          <a:xfrm>
            <a:off x="235839" y="1094843"/>
            <a:ext cx="10404452" cy="451203"/>
          </a:xfrm>
        </p:spPr>
        <p:txBody>
          <a:bodyPr/>
          <a:lstStyle>
            <a:lvl1pPr marL="0" indent="0" algn="l" defTabSz="914400" rtl="0" eaLnBrk="1" latinLnBrk="0" hangingPunct="1">
              <a:buNone/>
              <a:defRPr lang="en-US" sz="3200" b="1" kern="1200" dirty="0" smtClean="0">
                <a:solidFill>
                  <a:srgbClr val="595959"/>
                </a:solidFill>
                <a:latin typeface="Arial" panose="020B0604020202020204" pitchFamily="34" charset="0"/>
                <a:ea typeface="Open Sans" pitchFamily="2" charset="0"/>
                <a:cs typeface="Arial" panose="020B0604020202020204" pitchFamily="34" charset="0"/>
              </a:defRPr>
            </a:lvl1pPr>
          </a:lstStyle>
          <a:p>
            <a:pPr lvl="0"/>
            <a:r>
              <a:rPr lang="en-US" dirty="0" err="1"/>
              <a:t>Subheader</a:t>
            </a:r>
            <a:endParaRPr lang="en-US" dirty="0"/>
          </a:p>
        </p:txBody>
      </p:sp>
      <p:sp>
        <p:nvSpPr>
          <p:cNvPr id="5" name="Text Placeholder 9">
            <a:extLst>
              <a:ext uri="{FF2B5EF4-FFF2-40B4-BE49-F238E27FC236}">
                <a16:creationId xmlns:a16="http://schemas.microsoft.com/office/drawing/2014/main" id="{502F934A-DC5B-E4C4-D845-75F0B97A2787}"/>
              </a:ext>
            </a:extLst>
          </p:cNvPr>
          <p:cNvSpPr>
            <a:spLocks noGrp="1"/>
          </p:cNvSpPr>
          <p:nvPr>
            <p:ph type="body" sz="quarter" idx="16"/>
          </p:nvPr>
        </p:nvSpPr>
        <p:spPr>
          <a:xfrm>
            <a:off x="235838" y="1737618"/>
            <a:ext cx="10404453" cy="4022583"/>
          </a:xfrm>
        </p:spPr>
        <p:txBody>
          <a:bodyPr/>
          <a:lstStyle>
            <a:lvl1pPr>
              <a:spcAft>
                <a:spcPts val="600"/>
              </a:spcAft>
              <a:defRPr sz="2400">
                <a:latin typeface="Arial" panose="020B0604020202020204" pitchFamily="34" charset="0"/>
                <a:ea typeface="Nirmala Text" panose="020B0502040204020203" pitchFamily="34" charset="0"/>
                <a:cs typeface="Arial" panose="020B0604020202020204" pitchFamily="34" charset="0"/>
              </a:defRPr>
            </a:lvl1pPr>
            <a:lvl2pPr>
              <a:spcAft>
                <a:spcPts val="600"/>
              </a:spcAft>
              <a:defRPr sz="2000">
                <a:latin typeface="Arial" panose="020B0604020202020204" pitchFamily="34" charset="0"/>
                <a:ea typeface="Nirmala Text" panose="020B0502040204020203" pitchFamily="34" charset="0"/>
                <a:cs typeface="Arial" panose="020B0604020202020204" pitchFamily="34" charset="0"/>
              </a:defRPr>
            </a:lvl2pPr>
            <a:lvl3pPr>
              <a:spcAft>
                <a:spcPts val="600"/>
              </a:spcAft>
              <a:defRPr>
                <a:latin typeface="Arial" panose="020B0604020202020204" pitchFamily="34" charset="0"/>
                <a:ea typeface="Nirmala Text" panose="020B0502040204020203" pitchFamily="34" charset="0"/>
                <a:cs typeface="Arial" panose="020B0604020202020204" pitchFamily="34" charset="0"/>
              </a:defRPr>
            </a:lvl3pPr>
            <a:lvl4pPr>
              <a:spcAft>
                <a:spcPts val="600"/>
              </a:spcAft>
              <a:defRPr>
                <a:latin typeface="Arial" panose="020B0604020202020204" pitchFamily="34" charset="0"/>
                <a:ea typeface="Nirmala Text" panose="020B0502040204020203" pitchFamily="34" charset="0"/>
                <a:cs typeface="Arial" panose="020B0604020202020204" pitchFamily="34" charset="0"/>
              </a:defRPr>
            </a:lvl4pPr>
            <a:lvl5pPr>
              <a:spcAft>
                <a:spcPts val="600"/>
              </a:spcAft>
              <a:defRPr>
                <a:latin typeface="Arial" panose="020B0604020202020204" pitchFamily="34" charset="0"/>
                <a:ea typeface="Nirmala Text" panose="020B0502040204020203"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a:extLst>
              <a:ext uri="{FF2B5EF4-FFF2-40B4-BE49-F238E27FC236}">
                <a16:creationId xmlns:a16="http://schemas.microsoft.com/office/drawing/2014/main" id="{51874738-7BC1-9DE5-5B80-D9C454DEECF5}"/>
              </a:ext>
            </a:extLst>
          </p:cNvPr>
          <p:cNvSpPr>
            <a:spLocks noGrp="1"/>
          </p:cNvSpPr>
          <p:nvPr>
            <p:ph type="body" sz="quarter" idx="13" hasCustomPrompt="1"/>
          </p:nvPr>
        </p:nvSpPr>
        <p:spPr>
          <a:xfrm>
            <a:off x="265176" y="128016"/>
            <a:ext cx="10974324" cy="653321"/>
          </a:xfrm>
        </p:spPr>
        <p:txBody>
          <a:bodyPr/>
          <a:lstStyle>
            <a:lvl1pPr marL="0" indent="0" algn="l" defTabSz="914400" rtl="0" eaLnBrk="1" latinLnBrk="0" hangingPunct="1">
              <a:spcBef>
                <a:spcPts val="0"/>
              </a:spcBef>
              <a:buNone/>
              <a:defRPr lang="en-US" sz="4800" b="1" kern="1200" dirty="0" smtClean="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a:t>
            </a:r>
          </a:p>
        </p:txBody>
      </p:sp>
    </p:spTree>
    <p:extLst>
      <p:ext uri="{BB962C8B-B14F-4D97-AF65-F5344CB8AC3E}">
        <p14:creationId xmlns:p14="http://schemas.microsoft.com/office/powerpoint/2010/main" val="1269737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opic with Bar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18C08D-D10B-B542-9E25-AB93B7165E85}"/>
              </a:ext>
            </a:extLst>
          </p:cNvPr>
          <p:cNvSpPr/>
          <p:nvPr userDrawn="1"/>
        </p:nvSpPr>
        <p:spPr>
          <a:xfrm>
            <a:off x="-1523" y="0"/>
            <a:ext cx="12191999" cy="902929"/>
          </a:xfrm>
          <a:prstGeom prst="rect">
            <a:avLst/>
          </a:prstGeom>
          <a:solidFill>
            <a:srgbClr val="EB6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9E8A4F5-20B5-7268-9699-23BE73E7B27E}"/>
              </a:ext>
            </a:extLst>
          </p:cNvPr>
          <p:cNvSpPr>
            <a:spLocks noGrp="1"/>
          </p:cNvSpPr>
          <p:nvPr>
            <p:ph type="body" sz="quarter" idx="13" hasCustomPrompt="1"/>
          </p:nvPr>
        </p:nvSpPr>
        <p:spPr>
          <a:xfrm>
            <a:off x="265176" y="128016"/>
            <a:ext cx="10974324" cy="653321"/>
          </a:xfrm>
        </p:spPr>
        <p:txBody>
          <a:bodyPr/>
          <a:lstStyle>
            <a:lvl1pPr marL="0" indent="0" algn="l" defTabSz="914400" rtl="0" eaLnBrk="1" latinLnBrk="0" hangingPunct="1">
              <a:spcBef>
                <a:spcPts val="0"/>
              </a:spcBef>
              <a:buNone/>
              <a:defRPr lang="en-US" sz="4800" b="1" kern="1200" dirty="0" smtClean="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a:t>
            </a:r>
          </a:p>
        </p:txBody>
      </p:sp>
      <p:sp>
        <p:nvSpPr>
          <p:cNvPr id="8" name="Text Placeholder 12">
            <a:extLst>
              <a:ext uri="{FF2B5EF4-FFF2-40B4-BE49-F238E27FC236}">
                <a16:creationId xmlns:a16="http://schemas.microsoft.com/office/drawing/2014/main" id="{1F075165-0566-2769-A01A-FABD2BA988D1}"/>
              </a:ext>
            </a:extLst>
          </p:cNvPr>
          <p:cNvSpPr>
            <a:spLocks noGrp="1"/>
          </p:cNvSpPr>
          <p:nvPr>
            <p:ph type="body" sz="quarter" idx="14" hasCustomPrompt="1"/>
          </p:nvPr>
        </p:nvSpPr>
        <p:spPr>
          <a:xfrm>
            <a:off x="235839" y="1094843"/>
            <a:ext cx="10457153" cy="451203"/>
          </a:xfrm>
        </p:spPr>
        <p:txBody>
          <a:bodyPr/>
          <a:lstStyle>
            <a:lvl1pPr marL="0" indent="0" algn="l" defTabSz="914400" rtl="0" eaLnBrk="1" latinLnBrk="0" hangingPunct="1">
              <a:buNone/>
              <a:defRPr lang="en-US" sz="3200" b="1" kern="1200" dirty="0" smtClean="0">
                <a:solidFill>
                  <a:srgbClr val="595959"/>
                </a:solidFill>
                <a:latin typeface="Arial" panose="020B0604020202020204" pitchFamily="34" charset="0"/>
                <a:ea typeface="Open Sans" pitchFamily="2" charset="0"/>
                <a:cs typeface="Arial" panose="020B0604020202020204" pitchFamily="34" charset="0"/>
              </a:defRPr>
            </a:lvl1pPr>
          </a:lstStyle>
          <a:p>
            <a:pPr lvl="0"/>
            <a:r>
              <a:rPr lang="en-US" dirty="0" err="1"/>
              <a:t>Subheader</a:t>
            </a:r>
            <a:endParaRPr lang="en-US" dirty="0"/>
          </a:p>
        </p:txBody>
      </p:sp>
      <p:sp>
        <p:nvSpPr>
          <p:cNvPr id="5" name="Text Placeholder 9">
            <a:extLst>
              <a:ext uri="{FF2B5EF4-FFF2-40B4-BE49-F238E27FC236}">
                <a16:creationId xmlns:a16="http://schemas.microsoft.com/office/drawing/2014/main" id="{F0FFCB90-6935-5883-54C5-64B3E1677BF1}"/>
              </a:ext>
            </a:extLst>
          </p:cNvPr>
          <p:cNvSpPr>
            <a:spLocks noGrp="1"/>
          </p:cNvSpPr>
          <p:nvPr>
            <p:ph type="body" sz="quarter" idx="16"/>
          </p:nvPr>
        </p:nvSpPr>
        <p:spPr>
          <a:xfrm>
            <a:off x="235838" y="1737618"/>
            <a:ext cx="10404453" cy="4022583"/>
          </a:xfrm>
        </p:spPr>
        <p:txBody>
          <a:bodyPr/>
          <a:lstStyle>
            <a:lvl1pPr>
              <a:spcAft>
                <a:spcPts val="600"/>
              </a:spcAft>
              <a:defRPr sz="2400">
                <a:latin typeface="Arial" panose="020B0604020202020204" pitchFamily="34" charset="0"/>
                <a:ea typeface="Nirmala Text" panose="020B0502040204020203" pitchFamily="34" charset="0"/>
                <a:cs typeface="Arial" panose="020B0604020202020204" pitchFamily="34" charset="0"/>
              </a:defRPr>
            </a:lvl1pPr>
            <a:lvl2pPr>
              <a:spcAft>
                <a:spcPts val="600"/>
              </a:spcAft>
              <a:defRPr sz="2000">
                <a:latin typeface="Arial" panose="020B0604020202020204" pitchFamily="34" charset="0"/>
                <a:ea typeface="Nirmala Text" panose="020B0502040204020203" pitchFamily="34" charset="0"/>
                <a:cs typeface="Arial" panose="020B0604020202020204" pitchFamily="34" charset="0"/>
              </a:defRPr>
            </a:lvl2pPr>
            <a:lvl3pPr>
              <a:spcAft>
                <a:spcPts val="600"/>
              </a:spcAft>
              <a:defRPr>
                <a:latin typeface="Arial" panose="020B0604020202020204" pitchFamily="34" charset="0"/>
                <a:ea typeface="Nirmala Text" panose="020B0502040204020203" pitchFamily="34" charset="0"/>
                <a:cs typeface="Arial" panose="020B0604020202020204" pitchFamily="34" charset="0"/>
              </a:defRPr>
            </a:lvl3pPr>
            <a:lvl4pPr>
              <a:spcAft>
                <a:spcPts val="600"/>
              </a:spcAft>
              <a:defRPr>
                <a:latin typeface="Arial" panose="020B0604020202020204" pitchFamily="34" charset="0"/>
                <a:ea typeface="Nirmala Text" panose="020B0502040204020203" pitchFamily="34" charset="0"/>
                <a:cs typeface="Arial" panose="020B0604020202020204" pitchFamily="34" charset="0"/>
              </a:defRPr>
            </a:lvl4pPr>
            <a:lvl5pPr>
              <a:spcAft>
                <a:spcPts val="600"/>
              </a:spcAft>
              <a:defRPr>
                <a:latin typeface="Arial" panose="020B0604020202020204" pitchFamily="34" charset="0"/>
                <a:ea typeface="Nirmala Text" panose="020B0502040204020203"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3563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opic with Bar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23090B-5023-380D-8D4D-60F2C8C45003}"/>
              </a:ext>
            </a:extLst>
          </p:cNvPr>
          <p:cNvSpPr/>
          <p:nvPr userDrawn="1"/>
        </p:nvSpPr>
        <p:spPr>
          <a:xfrm>
            <a:off x="-1523" y="0"/>
            <a:ext cx="12191999" cy="902929"/>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CC4AE294-5AA3-307E-3FAB-0F3731C42191}"/>
              </a:ext>
            </a:extLst>
          </p:cNvPr>
          <p:cNvSpPr>
            <a:spLocks noGrp="1"/>
          </p:cNvSpPr>
          <p:nvPr>
            <p:ph type="body" sz="quarter" idx="13" hasCustomPrompt="1"/>
          </p:nvPr>
        </p:nvSpPr>
        <p:spPr>
          <a:xfrm>
            <a:off x="265176" y="128016"/>
            <a:ext cx="10974324" cy="653321"/>
          </a:xfrm>
        </p:spPr>
        <p:txBody>
          <a:bodyPr/>
          <a:lstStyle>
            <a:lvl1pPr marL="0" indent="0" algn="l" defTabSz="914400" rtl="0" eaLnBrk="1" latinLnBrk="0" hangingPunct="1">
              <a:spcBef>
                <a:spcPts val="0"/>
              </a:spcBef>
              <a:buNone/>
              <a:defRPr lang="en-US" sz="4800" b="1" kern="1200" dirty="0" smtClean="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Title</a:t>
            </a:r>
          </a:p>
        </p:txBody>
      </p:sp>
      <p:sp>
        <p:nvSpPr>
          <p:cNvPr id="4" name="Text Placeholder 12">
            <a:extLst>
              <a:ext uri="{FF2B5EF4-FFF2-40B4-BE49-F238E27FC236}">
                <a16:creationId xmlns:a16="http://schemas.microsoft.com/office/drawing/2014/main" id="{827785E3-7457-9FF1-22E6-FEBDB30ED400}"/>
              </a:ext>
            </a:extLst>
          </p:cNvPr>
          <p:cNvSpPr>
            <a:spLocks noGrp="1"/>
          </p:cNvSpPr>
          <p:nvPr>
            <p:ph type="body" sz="quarter" idx="14" hasCustomPrompt="1"/>
          </p:nvPr>
        </p:nvSpPr>
        <p:spPr>
          <a:xfrm>
            <a:off x="235840" y="1094843"/>
            <a:ext cx="10198602" cy="451203"/>
          </a:xfrm>
        </p:spPr>
        <p:txBody>
          <a:bodyPr/>
          <a:lstStyle>
            <a:lvl1pPr marL="0" indent="0" algn="l" defTabSz="914400" rtl="0" eaLnBrk="1" latinLnBrk="0" hangingPunct="1">
              <a:buNone/>
              <a:defRPr lang="en-US" sz="3200" b="1" kern="1200" dirty="0" smtClean="0">
                <a:solidFill>
                  <a:srgbClr val="595959"/>
                </a:solidFill>
                <a:latin typeface="Arial" panose="020B0604020202020204" pitchFamily="34" charset="0"/>
                <a:ea typeface="Open Sans" pitchFamily="2" charset="0"/>
                <a:cs typeface="Arial" panose="020B0604020202020204" pitchFamily="34" charset="0"/>
              </a:defRPr>
            </a:lvl1pPr>
          </a:lstStyle>
          <a:p>
            <a:pPr lvl="0"/>
            <a:r>
              <a:rPr lang="en-US" dirty="0" err="1"/>
              <a:t>Subheader</a:t>
            </a:r>
            <a:endParaRPr lang="en-US" dirty="0"/>
          </a:p>
        </p:txBody>
      </p:sp>
      <p:sp>
        <p:nvSpPr>
          <p:cNvPr id="5" name="Text Placeholder 9">
            <a:extLst>
              <a:ext uri="{FF2B5EF4-FFF2-40B4-BE49-F238E27FC236}">
                <a16:creationId xmlns:a16="http://schemas.microsoft.com/office/drawing/2014/main" id="{B21DF90E-30E2-36A3-7F76-8430BB31A242}"/>
              </a:ext>
            </a:extLst>
          </p:cNvPr>
          <p:cNvSpPr>
            <a:spLocks noGrp="1"/>
          </p:cNvSpPr>
          <p:nvPr>
            <p:ph type="body" sz="quarter" idx="16"/>
          </p:nvPr>
        </p:nvSpPr>
        <p:spPr>
          <a:xfrm>
            <a:off x="235838" y="1737618"/>
            <a:ext cx="10404453" cy="4022583"/>
          </a:xfrm>
        </p:spPr>
        <p:txBody>
          <a:bodyPr/>
          <a:lstStyle>
            <a:lvl1pPr>
              <a:spcAft>
                <a:spcPts val="600"/>
              </a:spcAft>
              <a:defRPr sz="2400">
                <a:latin typeface="Arial" panose="020B0604020202020204" pitchFamily="34" charset="0"/>
                <a:ea typeface="Nirmala Text" panose="020B0502040204020203" pitchFamily="34" charset="0"/>
                <a:cs typeface="Arial" panose="020B0604020202020204" pitchFamily="34" charset="0"/>
              </a:defRPr>
            </a:lvl1pPr>
            <a:lvl2pPr>
              <a:spcAft>
                <a:spcPts val="600"/>
              </a:spcAft>
              <a:defRPr sz="2000">
                <a:latin typeface="Arial" panose="020B0604020202020204" pitchFamily="34" charset="0"/>
                <a:ea typeface="Nirmala Text" panose="020B0502040204020203" pitchFamily="34" charset="0"/>
                <a:cs typeface="Arial" panose="020B0604020202020204" pitchFamily="34" charset="0"/>
              </a:defRPr>
            </a:lvl2pPr>
            <a:lvl3pPr>
              <a:spcAft>
                <a:spcPts val="600"/>
              </a:spcAft>
              <a:defRPr>
                <a:latin typeface="Arial" panose="020B0604020202020204" pitchFamily="34" charset="0"/>
                <a:ea typeface="Nirmala Text" panose="020B0502040204020203" pitchFamily="34" charset="0"/>
                <a:cs typeface="Arial" panose="020B0604020202020204" pitchFamily="34" charset="0"/>
              </a:defRPr>
            </a:lvl3pPr>
            <a:lvl4pPr>
              <a:spcAft>
                <a:spcPts val="600"/>
              </a:spcAft>
              <a:defRPr>
                <a:latin typeface="Arial" panose="020B0604020202020204" pitchFamily="34" charset="0"/>
                <a:ea typeface="Nirmala Text" panose="020B0502040204020203" pitchFamily="34" charset="0"/>
                <a:cs typeface="Arial" panose="020B0604020202020204" pitchFamily="34" charset="0"/>
              </a:defRPr>
            </a:lvl4pPr>
            <a:lvl5pPr>
              <a:spcAft>
                <a:spcPts val="600"/>
              </a:spcAft>
              <a:defRPr>
                <a:latin typeface="Arial" panose="020B0604020202020204" pitchFamily="34" charset="0"/>
                <a:ea typeface="Nirmala Text" panose="020B0502040204020203"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94777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image" Target="../media/image1.jpg"/><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4AB486-26B8-D4DD-E9E4-2F86BA3228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986C9C-3B1A-019D-1BBB-359A69F30F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7893E5-FD37-5D53-B4B5-26D281899C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2/28/2023</a:t>
            </a:r>
          </a:p>
        </p:txBody>
      </p:sp>
      <p:sp>
        <p:nvSpPr>
          <p:cNvPr id="5" name="Footer Placeholder 4">
            <a:extLst>
              <a:ext uri="{FF2B5EF4-FFF2-40B4-BE49-F238E27FC236}">
                <a16:creationId xmlns:a16="http://schemas.microsoft.com/office/drawing/2014/main" id="{F8588D08-08CF-7447-010B-92496B14A2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City of XX (Client) XX (Project)</a:t>
            </a:r>
          </a:p>
        </p:txBody>
      </p:sp>
      <p:sp>
        <p:nvSpPr>
          <p:cNvPr id="6" name="Slide Number Placeholder 5">
            <a:extLst>
              <a:ext uri="{FF2B5EF4-FFF2-40B4-BE49-F238E27FC236}">
                <a16:creationId xmlns:a16="http://schemas.microsoft.com/office/drawing/2014/main" id="{E1B9BFC3-402C-A969-1F23-74864A0369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D7C5E9-58D8-4B48-B7FE-EAE932E3BC68}" type="slidenum">
              <a:rPr lang="en-US" smtClean="0"/>
              <a:t>‹#›</a:t>
            </a:fld>
            <a:endParaRPr lang="en-US"/>
          </a:p>
        </p:txBody>
      </p:sp>
    </p:spTree>
    <p:extLst>
      <p:ext uri="{BB962C8B-B14F-4D97-AF65-F5344CB8AC3E}">
        <p14:creationId xmlns:p14="http://schemas.microsoft.com/office/powerpoint/2010/main" val="3974203225"/>
      </p:ext>
    </p:extLst>
  </p:cSld>
  <p:clrMap bg1="lt1" tx1="dk1" bg2="lt2" tx2="dk2" accent1="accent1" accent2="accent2" accent3="accent3" accent4="accent4" accent5="accent5" accent6="accent6" hlink="hlink" folHlink="folHlink"/>
  <p:sldLayoutIdLst>
    <p:sldLayoutId id="2147483682" r:id="rId1"/>
    <p:sldLayoutId id="2147483687" r:id="rId2"/>
    <p:sldLayoutId id="2147483694" r:id="rId3"/>
    <p:sldLayoutId id="2147483695" r:id="rId4"/>
    <p:sldLayoutId id="2147483696" r:id="rId5"/>
    <p:sldLayoutId id="2147483697" r:id="rId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071B39-15CF-8077-0C15-56D9F384A4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043B400-D323-D75B-3B79-AC9CE4CB8A29}"/>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7" name="Picture 6">
            <a:extLst>
              <a:ext uri="{FF2B5EF4-FFF2-40B4-BE49-F238E27FC236}">
                <a16:creationId xmlns:a16="http://schemas.microsoft.com/office/drawing/2014/main" id="{1BFE489E-5E39-8BA6-CDC5-CAF534AF30D7}"/>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64857" y="6209932"/>
            <a:ext cx="592367" cy="592367"/>
          </a:xfrm>
          <a:prstGeom prst="rect">
            <a:avLst/>
          </a:prstGeom>
        </p:spPr>
      </p:pic>
      <p:sp>
        <p:nvSpPr>
          <p:cNvPr id="11" name="TextBox 10">
            <a:extLst>
              <a:ext uri="{FF2B5EF4-FFF2-40B4-BE49-F238E27FC236}">
                <a16:creationId xmlns:a16="http://schemas.microsoft.com/office/drawing/2014/main" id="{E3F9FDC9-80E9-5C9B-84CB-0329A7AF224F}"/>
              </a:ext>
            </a:extLst>
          </p:cNvPr>
          <p:cNvSpPr txBox="1"/>
          <p:nvPr userDrawn="1"/>
        </p:nvSpPr>
        <p:spPr>
          <a:xfrm>
            <a:off x="6296025" y="6428451"/>
            <a:ext cx="5333998"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white">
                    <a:lumMod val="65000"/>
                  </a:prstClr>
                </a:solidFill>
                <a:effectLst/>
                <a:uLnTx/>
                <a:uFillTx/>
                <a:latin typeface="Arial" panose="020B0604020202020204" pitchFamily="34" charset="0"/>
                <a:ea typeface="Arial" charset="0"/>
                <a:cs typeface="Arial" panose="020B0604020202020204" pitchFamily="34" charset="0"/>
              </a:rPr>
              <a:t>City of Woodland Comprehensive Zoning Code Update</a:t>
            </a:r>
            <a:endParaRPr lang="en-US" sz="1600" dirty="0"/>
          </a:p>
        </p:txBody>
      </p:sp>
      <p:sp>
        <p:nvSpPr>
          <p:cNvPr id="12" name="TextBox 11">
            <a:extLst>
              <a:ext uri="{FF2B5EF4-FFF2-40B4-BE49-F238E27FC236}">
                <a16:creationId xmlns:a16="http://schemas.microsoft.com/office/drawing/2014/main" id="{F3FA3975-26DD-2DEB-D9C4-8AD4E521EFC2}"/>
              </a:ext>
            </a:extLst>
          </p:cNvPr>
          <p:cNvSpPr txBox="1"/>
          <p:nvPr userDrawn="1"/>
        </p:nvSpPr>
        <p:spPr>
          <a:xfrm>
            <a:off x="838200" y="6438512"/>
            <a:ext cx="1215044" cy="276999"/>
          </a:xfrm>
          <a:prstGeom prst="rect">
            <a:avLst/>
          </a:prstGeom>
          <a:noFill/>
        </p:spPr>
        <p:txBody>
          <a:bodyPr wrap="square" rtlCol="0">
            <a:spAutoFit/>
          </a:bodyPr>
          <a:lstStyle/>
          <a:p>
            <a:r>
              <a:rPr lang="en-US" sz="1200" dirty="0">
                <a:solidFill>
                  <a:srgbClr val="898989"/>
                </a:solidFill>
                <a:latin typeface="Arial" panose="020B0604020202020204" pitchFamily="34" charset="0"/>
                <a:cs typeface="Arial" panose="020B0604020202020204" pitchFamily="34" charset="0"/>
              </a:rPr>
              <a:t>9/19/2023</a:t>
            </a:r>
          </a:p>
        </p:txBody>
      </p:sp>
      <p:sp>
        <p:nvSpPr>
          <p:cNvPr id="14" name="TextBox 13">
            <a:extLst>
              <a:ext uri="{FF2B5EF4-FFF2-40B4-BE49-F238E27FC236}">
                <a16:creationId xmlns:a16="http://schemas.microsoft.com/office/drawing/2014/main" id="{84F9F035-8B4C-10DA-C327-48B12B14279B}"/>
              </a:ext>
            </a:extLst>
          </p:cNvPr>
          <p:cNvSpPr txBox="1"/>
          <p:nvPr userDrawn="1"/>
        </p:nvSpPr>
        <p:spPr>
          <a:xfrm>
            <a:off x="11496675" y="6412724"/>
            <a:ext cx="485777" cy="276999"/>
          </a:xfrm>
          <a:prstGeom prst="rect">
            <a:avLst/>
          </a:prstGeom>
          <a:noFill/>
        </p:spPr>
        <p:txBody>
          <a:bodyPr wrap="square" rtlCol="0">
            <a:spAutoFit/>
          </a:bodyPr>
          <a:lstStyle/>
          <a:p>
            <a:r>
              <a:rPr lang="en-US" sz="1200" dirty="0">
                <a:solidFill>
                  <a:srgbClr val="898989"/>
                </a:solidFill>
                <a:latin typeface="Arial" panose="020B0604020202020204" pitchFamily="34" charset="0"/>
                <a:cs typeface="Arial" panose="020B0604020202020204" pitchFamily="34" charset="0"/>
              </a:rPr>
              <a:t>| </a:t>
            </a:r>
            <a:fld id="{29C72EDC-7231-41F1-9A7A-860ED66F15B0}" type="slidenum">
              <a:rPr lang="en-US" sz="1200" smtClean="0">
                <a:solidFill>
                  <a:srgbClr val="898989"/>
                </a:solidFill>
                <a:latin typeface="Arial" panose="020B0604020202020204" pitchFamily="34" charset="0"/>
                <a:cs typeface="Arial" panose="020B0604020202020204" pitchFamily="34" charset="0"/>
              </a:rPr>
              <a:t>‹#›</a:t>
            </a:fld>
            <a:endParaRPr lang="en-US" sz="1200" dirty="0">
              <a:solidFill>
                <a:srgbClr val="89898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239166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8" r:id="rId4"/>
    <p:sldLayoutId id="2147483691" r:id="rId5"/>
    <p:sldLayoutId id="2147483692" r:id="rId6"/>
    <p:sldLayoutId id="2147483662" r:id="rId7"/>
    <p:sldLayoutId id="2147483663" r:id="rId8"/>
    <p:sldLayoutId id="2147483665" r:id="rId9"/>
    <p:sldLayoutId id="2147483667" r:id="rId10"/>
    <p:sldLayoutId id="2147483683" r:id="rId11"/>
    <p:sldLayoutId id="2147483669" r:id="rId12"/>
    <p:sldLayoutId id="2147483670" r:id="rId13"/>
    <p:sldLayoutId id="2147483671" r:id="rId14"/>
    <p:sldLayoutId id="2147483672" r:id="rId15"/>
    <p:sldLayoutId id="2147483673" r:id="rId16"/>
    <p:sldLayoutId id="2147483693" r:id="rId17"/>
  </p:sldLayoutIdLst>
  <p:hf hdr="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SzPct val="75000"/>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hyperlink" Target="https://cityofwoodland.org/1165/Comprehensive-Zoning-Update" TargetMode="External"/><Relationship Id="rId7"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24.png"/><Relationship Id="rId4" Type="http://schemas.openxmlformats.org/officeDocument/2006/relationships/hyperlink" Target="mailto:compzoneupdate@cityofwoodland.or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81A27581-22E5-8311-109F-057BA2C565F8}"/>
              </a:ext>
            </a:extLst>
          </p:cNvPr>
          <p:cNvSpPr txBox="1"/>
          <p:nvPr/>
        </p:nvSpPr>
        <p:spPr>
          <a:xfrm>
            <a:off x="734728" y="4844135"/>
            <a:ext cx="10197128" cy="739754"/>
          </a:xfrm>
          <a:prstGeom prst="rect">
            <a:avLst/>
          </a:prstGeom>
          <a:noFill/>
        </p:spPr>
        <p:txBody>
          <a:bodyPr wrap="square" rtlCol="0">
            <a:spAutoFit/>
          </a:bodyPr>
          <a:lstStyle/>
          <a:p>
            <a:pPr algn="ctr">
              <a:lnSpc>
                <a:spcPct val="150000"/>
              </a:lnSpc>
            </a:pPr>
            <a:r>
              <a:rPr lang="en-US" sz="3200" b="1" dirty="0">
                <a:solidFill>
                  <a:schemeClr val="accent1">
                    <a:lumMod val="50000"/>
                  </a:schemeClr>
                </a:solidFill>
                <a:latin typeface="Arial" panose="020B0604020202020204" pitchFamily="34" charset="0"/>
                <a:cs typeface="Arial" panose="020B0604020202020204" pitchFamily="34" charset="0"/>
              </a:rPr>
              <a:t>A Review of Division II &amp; III – Downtown Focus</a:t>
            </a:r>
          </a:p>
        </p:txBody>
      </p:sp>
    </p:spTree>
    <p:extLst>
      <p:ext uri="{BB962C8B-B14F-4D97-AF65-F5344CB8AC3E}">
        <p14:creationId xmlns:p14="http://schemas.microsoft.com/office/powerpoint/2010/main" val="1808447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8EDEB0-E490-472E-B386-22C7EDA96003}"/>
              </a:ext>
            </a:extLst>
          </p:cNvPr>
          <p:cNvPicPr>
            <a:picLocks noChangeAspect="1"/>
          </p:cNvPicPr>
          <p:nvPr/>
        </p:nvPicPr>
        <p:blipFill>
          <a:blip r:embed="rId3"/>
          <a:stretch>
            <a:fillRect/>
          </a:stretch>
        </p:blipFill>
        <p:spPr>
          <a:xfrm>
            <a:off x="763792" y="0"/>
            <a:ext cx="10664416" cy="6858000"/>
          </a:xfrm>
          <a:prstGeom prst="rect">
            <a:avLst/>
          </a:prstGeom>
        </p:spPr>
      </p:pic>
      <p:sp>
        <p:nvSpPr>
          <p:cNvPr id="3" name="Rectangle 2">
            <a:extLst>
              <a:ext uri="{FF2B5EF4-FFF2-40B4-BE49-F238E27FC236}">
                <a16:creationId xmlns:a16="http://schemas.microsoft.com/office/drawing/2014/main" id="{D2C27567-13AF-5CA8-F2AD-FBE1CFCC2AE0}"/>
              </a:ext>
            </a:extLst>
          </p:cNvPr>
          <p:cNvSpPr/>
          <p:nvPr/>
        </p:nvSpPr>
        <p:spPr>
          <a:xfrm>
            <a:off x="0" y="6080760"/>
            <a:ext cx="777240" cy="777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6807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C27567-13AF-5CA8-F2AD-FBE1CFCC2AE0}"/>
              </a:ext>
            </a:extLst>
          </p:cNvPr>
          <p:cNvSpPr/>
          <p:nvPr/>
        </p:nvSpPr>
        <p:spPr>
          <a:xfrm>
            <a:off x="0" y="6080760"/>
            <a:ext cx="777240" cy="777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A766987-2D8C-42B6-94EF-AEC7D134AABB}"/>
              </a:ext>
            </a:extLst>
          </p:cNvPr>
          <p:cNvPicPr>
            <a:picLocks noChangeAspect="1"/>
          </p:cNvPicPr>
          <p:nvPr/>
        </p:nvPicPr>
        <p:blipFill>
          <a:blip r:embed="rId3"/>
          <a:stretch>
            <a:fillRect/>
          </a:stretch>
        </p:blipFill>
        <p:spPr>
          <a:xfrm rot="5400000">
            <a:off x="1040730" y="362955"/>
            <a:ext cx="3820316" cy="5124536"/>
          </a:xfrm>
          <a:prstGeom prst="rect">
            <a:avLst/>
          </a:prstGeom>
        </p:spPr>
      </p:pic>
      <p:sp>
        <p:nvSpPr>
          <p:cNvPr id="12" name="Arrow: Right 11">
            <a:extLst>
              <a:ext uri="{FF2B5EF4-FFF2-40B4-BE49-F238E27FC236}">
                <a16:creationId xmlns:a16="http://schemas.microsoft.com/office/drawing/2014/main" id="{DA445FE0-94E3-4612-8844-AA8D75EC64D7}"/>
              </a:ext>
            </a:extLst>
          </p:cNvPr>
          <p:cNvSpPr/>
          <p:nvPr/>
        </p:nvSpPr>
        <p:spPr>
          <a:xfrm>
            <a:off x="5513155" y="4270275"/>
            <a:ext cx="1088300" cy="4616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1C5A126-1A8A-4BF6-AE30-EF0308E6B280}"/>
              </a:ext>
            </a:extLst>
          </p:cNvPr>
          <p:cNvSpPr txBox="1"/>
          <p:nvPr/>
        </p:nvSpPr>
        <p:spPr>
          <a:xfrm>
            <a:off x="2997503" y="4047708"/>
            <a:ext cx="2170834" cy="1323439"/>
          </a:xfrm>
          <a:prstGeom prst="rect">
            <a:avLst/>
          </a:prstGeom>
          <a:solidFill>
            <a:schemeClr val="bg1"/>
          </a:solidFill>
          <a:ln>
            <a:solidFill>
              <a:schemeClr val="accent4">
                <a:lumMod val="60000"/>
                <a:lumOff val="40000"/>
              </a:schemeClr>
            </a:solidFill>
          </a:ln>
        </p:spPr>
        <p:txBody>
          <a:bodyPr wrap="square" rtlCol="0">
            <a:spAutoFit/>
          </a:bodyPr>
          <a:lstStyle/>
          <a:p>
            <a:r>
              <a:rPr lang="en-US" sz="1600" dirty="0"/>
              <a:t>A – Main Street</a:t>
            </a:r>
          </a:p>
          <a:p>
            <a:r>
              <a:rPr lang="en-US" sz="1600" dirty="0"/>
              <a:t>B – Government Center</a:t>
            </a:r>
          </a:p>
          <a:p>
            <a:r>
              <a:rPr lang="en-US" sz="1600" dirty="0"/>
              <a:t>C - Transitional District</a:t>
            </a:r>
          </a:p>
          <a:p>
            <a:r>
              <a:rPr lang="en-US" sz="1600" dirty="0"/>
              <a:t>D -  Mixed Use District</a:t>
            </a:r>
          </a:p>
          <a:p>
            <a:r>
              <a:rPr lang="en-US" sz="1600" dirty="0"/>
              <a:t>E - Gateway District</a:t>
            </a:r>
          </a:p>
        </p:txBody>
      </p:sp>
      <p:pic>
        <p:nvPicPr>
          <p:cNvPr id="17" name="Picture 16">
            <a:extLst>
              <a:ext uri="{FF2B5EF4-FFF2-40B4-BE49-F238E27FC236}">
                <a16:creationId xmlns:a16="http://schemas.microsoft.com/office/drawing/2014/main" id="{56B94CAD-3926-4D01-8E54-855904CACC03}"/>
              </a:ext>
            </a:extLst>
          </p:cNvPr>
          <p:cNvPicPr>
            <a:picLocks noChangeAspect="1"/>
          </p:cNvPicPr>
          <p:nvPr/>
        </p:nvPicPr>
        <p:blipFill>
          <a:blip r:embed="rId4"/>
          <a:stretch>
            <a:fillRect/>
          </a:stretch>
        </p:blipFill>
        <p:spPr>
          <a:xfrm>
            <a:off x="6678846" y="1015065"/>
            <a:ext cx="5097440" cy="3820316"/>
          </a:xfrm>
          <a:prstGeom prst="rect">
            <a:avLst/>
          </a:prstGeom>
          <a:ln w="12700">
            <a:solidFill>
              <a:schemeClr val="tx1"/>
            </a:solidFill>
          </a:ln>
        </p:spPr>
      </p:pic>
      <p:pic>
        <p:nvPicPr>
          <p:cNvPr id="7" name="Picture 6">
            <a:extLst>
              <a:ext uri="{FF2B5EF4-FFF2-40B4-BE49-F238E27FC236}">
                <a16:creationId xmlns:a16="http://schemas.microsoft.com/office/drawing/2014/main" id="{E06EF0B0-519D-4B01-B872-149E1D8D5CBE}"/>
              </a:ext>
            </a:extLst>
          </p:cNvPr>
          <p:cNvPicPr>
            <a:picLocks noChangeAspect="1"/>
          </p:cNvPicPr>
          <p:nvPr/>
        </p:nvPicPr>
        <p:blipFill>
          <a:blip r:embed="rId5"/>
          <a:stretch>
            <a:fillRect/>
          </a:stretch>
        </p:blipFill>
        <p:spPr>
          <a:xfrm>
            <a:off x="8534175" y="4046682"/>
            <a:ext cx="3066739" cy="1325493"/>
          </a:xfrm>
          <a:prstGeom prst="rect">
            <a:avLst/>
          </a:prstGeom>
          <a:ln>
            <a:solidFill>
              <a:schemeClr val="bg1"/>
            </a:solidFill>
          </a:ln>
        </p:spPr>
      </p:pic>
      <p:sp>
        <p:nvSpPr>
          <p:cNvPr id="13" name="TextBox 12">
            <a:extLst>
              <a:ext uri="{FF2B5EF4-FFF2-40B4-BE49-F238E27FC236}">
                <a16:creationId xmlns:a16="http://schemas.microsoft.com/office/drawing/2014/main" id="{4AB28C55-B6B6-46F5-8D37-9BB169C651CA}"/>
              </a:ext>
            </a:extLst>
          </p:cNvPr>
          <p:cNvSpPr txBox="1"/>
          <p:nvPr/>
        </p:nvSpPr>
        <p:spPr>
          <a:xfrm>
            <a:off x="7644643" y="2449329"/>
            <a:ext cx="636713" cy="261610"/>
          </a:xfrm>
          <a:prstGeom prst="rect">
            <a:avLst/>
          </a:prstGeom>
          <a:noFill/>
        </p:spPr>
        <p:txBody>
          <a:bodyPr wrap="none" rtlCol="0">
            <a:spAutoFit/>
          </a:bodyPr>
          <a:lstStyle/>
          <a:p>
            <a:r>
              <a:rPr lang="en-US" sz="1100" b="1" dirty="0"/>
              <a:t>Main St</a:t>
            </a:r>
          </a:p>
        </p:txBody>
      </p:sp>
      <p:sp>
        <p:nvSpPr>
          <p:cNvPr id="4" name="TextBox 3">
            <a:extLst>
              <a:ext uri="{FF2B5EF4-FFF2-40B4-BE49-F238E27FC236}">
                <a16:creationId xmlns:a16="http://schemas.microsoft.com/office/drawing/2014/main" id="{19843CC8-5632-4F06-B957-D895001254AC}"/>
              </a:ext>
            </a:extLst>
          </p:cNvPr>
          <p:cNvSpPr txBox="1"/>
          <p:nvPr/>
        </p:nvSpPr>
        <p:spPr>
          <a:xfrm>
            <a:off x="902731" y="577146"/>
            <a:ext cx="4096314" cy="369332"/>
          </a:xfrm>
          <a:prstGeom prst="rect">
            <a:avLst/>
          </a:prstGeom>
          <a:noFill/>
        </p:spPr>
        <p:txBody>
          <a:bodyPr wrap="none" rtlCol="0">
            <a:spAutoFit/>
          </a:bodyPr>
          <a:lstStyle/>
          <a:p>
            <a:r>
              <a:rPr lang="en-US" b="1" dirty="0"/>
              <a:t>Current Downtown Specific Plan Districts</a:t>
            </a:r>
          </a:p>
        </p:txBody>
      </p:sp>
      <p:sp>
        <p:nvSpPr>
          <p:cNvPr id="18" name="TextBox 17">
            <a:extLst>
              <a:ext uri="{FF2B5EF4-FFF2-40B4-BE49-F238E27FC236}">
                <a16:creationId xmlns:a16="http://schemas.microsoft.com/office/drawing/2014/main" id="{83166E53-E07F-4344-B42E-5DFA527208E3}"/>
              </a:ext>
            </a:extLst>
          </p:cNvPr>
          <p:cNvSpPr txBox="1"/>
          <p:nvPr/>
        </p:nvSpPr>
        <p:spPr>
          <a:xfrm>
            <a:off x="7963000" y="597183"/>
            <a:ext cx="2812180" cy="369332"/>
          </a:xfrm>
          <a:prstGeom prst="rect">
            <a:avLst/>
          </a:prstGeom>
          <a:noFill/>
        </p:spPr>
        <p:txBody>
          <a:bodyPr wrap="none" rtlCol="0">
            <a:spAutoFit/>
          </a:bodyPr>
          <a:lstStyle/>
          <a:p>
            <a:r>
              <a:rPr lang="en-US" b="1" dirty="0"/>
              <a:t>Proposed Downtown Zones</a:t>
            </a:r>
          </a:p>
        </p:txBody>
      </p:sp>
      <p:sp>
        <p:nvSpPr>
          <p:cNvPr id="21" name="TextBox 20">
            <a:extLst>
              <a:ext uri="{FF2B5EF4-FFF2-40B4-BE49-F238E27FC236}">
                <a16:creationId xmlns:a16="http://schemas.microsoft.com/office/drawing/2014/main" id="{0AEEA029-CAD9-4690-8E4F-E3BD326E7325}"/>
              </a:ext>
            </a:extLst>
          </p:cNvPr>
          <p:cNvSpPr txBox="1"/>
          <p:nvPr/>
        </p:nvSpPr>
        <p:spPr>
          <a:xfrm>
            <a:off x="490654" y="6358625"/>
            <a:ext cx="1114635" cy="407244"/>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456646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0D2E38-35AC-4E5C-95DF-B7B86CC6BAD8}"/>
              </a:ext>
            </a:extLst>
          </p:cNvPr>
          <p:cNvPicPr>
            <a:picLocks noChangeAspect="1"/>
          </p:cNvPicPr>
          <p:nvPr/>
        </p:nvPicPr>
        <p:blipFill>
          <a:blip r:embed="rId3"/>
          <a:stretch>
            <a:fillRect/>
          </a:stretch>
        </p:blipFill>
        <p:spPr>
          <a:xfrm>
            <a:off x="1085324" y="675962"/>
            <a:ext cx="9529336" cy="5107618"/>
          </a:xfrm>
          <a:prstGeom prst="rect">
            <a:avLst/>
          </a:prstGeom>
        </p:spPr>
      </p:pic>
      <p:sp>
        <p:nvSpPr>
          <p:cNvPr id="3" name="TextBox 2">
            <a:extLst>
              <a:ext uri="{FF2B5EF4-FFF2-40B4-BE49-F238E27FC236}">
                <a16:creationId xmlns:a16="http://schemas.microsoft.com/office/drawing/2014/main" id="{DBE282B3-19C0-40CE-AF36-ACD8BB0E5331}"/>
              </a:ext>
            </a:extLst>
          </p:cNvPr>
          <p:cNvSpPr txBox="1"/>
          <p:nvPr/>
        </p:nvSpPr>
        <p:spPr>
          <a:xfrm>
            <a:off x="3205410" y="3588954"/>
            <a:ext cx="3241110" cy="461665"/>
          </a:xfrm>
          <a:prstGeom prst="rect">
            <a:avLst/>
          </a:prstGeom>
          <a:noFill/>
        </p:spPr>
        <p:txBody>
          <a:bodyPr wrap="square" rtlCol="0">
            <a:spAutoFit/>
          </a:bodyPr>
          <a:lstStyle/>
          <a:p>
            <a:r>
              <a:rPr lang="en-US" sz="2400" b="1" dirty="0">
                <a:ln w="9525">
                  <a:noFill/>
                  <a:prstDash val="solid"/>
                </a:ln>
                <a:solidFill>
                  <a:schemeClr val="accent1">
                    <a:lumMod val="75000"/>
                  </a:schemeClr>
                </a:solidFill>
              </a:rPr>
              <a:t>DX-1 – Downtown Core</a:t>
            </a:r>
          </a:p>
        </p:txBody>
      </p:sp>
      <p:sp>
        <p:nvSpPr>
          <p:cNvPr id="5" name="TextBox 4">
            <a:extLst>
              <a:ext uri="{FF2B5EF4-FFF2-40B4-BE49-F238E27FC236}">
                <a16:creationId xmlns:a16="http://schemas.microsoft.com/office/drawing/2014/main" id="{168194DA-ABE1-4B6D-A77E-5B38DABCECD9}"/>
              </a:ext>
            </a:extLst>
          </p:cNvPr>
          <p:cNvSpPr txBox="1"/>
          <p:nvPr/>
        </p:nvSpPr>
        <p:spPr>
          <a:xfrm>
            <a:off x="8421300" y="2743654"/>
            <a:ext cx="1408500" cy="830997"/>
          </a:xfrm>
          <a:prstGeom prst="rect">
            <a:avLst/>
          </a:prstGeom>
          <a:noFill/>
        </p:spPr>
        <p:txBody>
          <a:bodyPr wrap="square" rtlCol="0">
            <a:spAutoFit/>
          </a:bodyPr>
          <a:lstStyle/>
          <a:p>
            <a:r>
              <a:rPr lang="en-US" sz="2400" b="1" dirty="0">
                <a:ln w="9525">
                  <a:noFill/>
                  <a:prstDash val="solid"/>
                </a:ln>
                <a:solidFill>
                  <a:schemeClr val="accent1">
                    <a:lumMod val="75000"/>
                  </a:schemeClr>
                </a:solidFill>
              </a:rPr>
              <a:t>DX-4 – </a:t>
            </a:r>
          </a:p>
          <a:p>
            <a:r>
              <a:rPr lang="en-US" sz="2400" b="1" dirty="0">
                <a:ln w="9525">
                  <a:noFill/>
                  <a:prstDash val="solid"/>
                </a:ln>
                <a:solidFill>
                  <a:schemeClr val="accent1">
                    <a:lumMod val="75000"/>
                  </a:schemeClr>
                </a:solidFill>
              </a:rPr>
              <a:t>Gateway</a:t>
            </a:r>
          </a:p>
        </p:txBody>
      </p:sp>
      <p:sp>
        <p:nvSpPr>
          <p:cNvPr id="6" name="TextBox 5">
            <a:extLst>
              <a:ext uri="{FF2B5EF4-FFF2-40B4-BE49-F238E27FC236}">
                <a16:creationId xmlns:a16="http://schemas.microsoft.com/office/drawing/2014/main" id="{EEFFADF2-1BA1-42EA-AF16-4F46E6BEC9E6}"/>
              </a:ext>
            </a:extLst>
          </p:cNvPr>
          <p:cNvSpPr txBox="1"/>
          <p:nvPr/>
        </p:nvSpPr>
        <p:spPr>
          <a:xfrm>
            <a:off x="4825965" y="1886843"/>
            <a:ext cx="3241110" cy="461665"/>
          </a:xfrm>
          <a:prstGeom prst="rect">
            <a:avLst/>
          </a:prstGeom>
          <a:noFill/>
        </p:spPr>
        <p:txBody>
          <a:bodyPr wrap="square" rtlCol="0">
            <a:spAutoFit/>
          </a:bodyPr>
          <a:lstStyle/>
          <a:p>
            <a:r>
              <a:rPr lang="en-US" sz="2400" b="1" dirty="0">
                <a:ln w="9525">
                  <a:noFill/>
                  <a:prstDash val="solid"/>
                </a:ln>
                <a:solidFill>
                  <a:schemeClr val="accent1">
                    <a:lumMod val="75000"/>
                  </a:schemeClr>
                </a:solidFill>
              </a:rPr>
              <a:t>DX-2 – Civic</a:t>
            </a:r>
          </a:p>
        </p:txBody>
      </p:sp>
      <p:sp>
        <p:nvSpPr>
          <p:cNvPr id="7" name="TextBox 6">
            <a:extLst>
              <a:ext uri="{FF2B5EF4-FFF2-40B4-BE49-F238E27FC236}">
                <a16:creationId xmlns:a16="http://schemas.microsoft.com/office/drawing/2014/main" id="{409D03FF-824A-40A8-99BF-64F08750CCE6}"/>
              </a:ext>
            </a:extLst>
          </p:cNvPr>
          <p:cNvSpPr txBox="1"/>
          <p:nvPr/>
        </p:nvSpPr>
        <p:spPr>
          <a:xfrm>
            <a:off x="2694870" y="4865688"/>
            <a:ext cx="3241110" cy="461665"/>
          </a:xfrm>
          <a:prstGeom prst="rect">
            <a:avLst/>
          </a:prstGeom>
          <a:noFill/>
        </p:spPr>
        <p:txBody>
          <a:bodyPr wrap="square" rtlCol="0">
            <a:spAutoFit/>
          </a:bodyPr>
          <a:lstStyle/>
          <a:p>
            <a:r>
              <a:rPr lang="en-US" sz="2400" b="1" dirty="0">
                <a:ln w="9525">
                  <a:noFill/>
                  <a:prstDash val="solid"/>
                </a:ln>
                <a:solidFill>
                  <a:schemeClr val="accent1">
                    <a:lumMod val="75000"/>
                  </a:schemeClr>
                </a:solidFill>
              </a:rPr>
              <a:t>DX-3 – Transitional</a:t>
            </a:r>
          </a:p>
        </p:txBody>
      </p:sp>
      <p:sp>
        <p:nvSpPr>
          <p:cNvPr id="8" name="TextBox 7">
            <a:extLst>
              <a:ext uri="{FF2B5EF4-FFF2-40B4-BE49-F238E27FC236}">
                <a16:creationId xmlns:a16="http://schemas.microsoft.com/office/drawing/2014/main" id="{32195C36-4CCE-44D8-B28A-4B2472CB1A0E}"/>
              </a:ext>
            </a:extLst>
          </p:cNvPr>
          <p:cNvSpPr txBox="1"/>
          <p:nvPr/>
        </p:nvSpPr>
        <p:spPr>
          <a:xfrm>
            <a:off x="4475445" y="1071774"/>
            <a:ext cx="3241110" cy="461665"/>
          </a:xfrm>
          <a:prstGeom prst="rect">
            <a:avLst/>
          </a:prstGeom>
          <a:noFill/>
        </p:spPr>
        <p:txBody>
          <a:bodyPr wrap="square" rtlCol="0">
            <a:spAutoFit/>
          </a:bodyPr>
          <a:lstStyle/>
          <a:p>
            <a:r>
              <a:rPr lang="en-US" sz="2400" b="1" dirty="0">
                <a:ln w="9525">
                  <a:noFill/>
                  <a:prstDash val="solid"/>
                </a:ln>
                <a:solidFill>
                  <a:schemeClr val="accent1">
                    <a:lumMod val="75000"/>
                  </a:schemeClr>
                </a:solidFill>
              </a:rPr>
              <a:t>DX-3 – Transitional</a:t>
            </a:r>
          </a:p>
        </p:txBody>
      </p:sp>
      <p:sp>
        <p:nvSpPr>
          <p:cNvPr id="9" name="TextBox 8">
            <a:extLst>
              <a:ext uri="{FF2B5EF4-FFF2-40B4-BE49-F238E27FC236}">
                <a16:creationId xmlns:a16="http://schemas.microsoft.com/office/drawing/2014/main" id="{EA00F939-48FE-46B7-8649-DE78CF2E8B4E}"/>
              </a:ext>
            </a:extLst>
          </p:cNvPr>
          <p:cNvSpPr txBox="1"/>
          <p:nvPr/>
        </p:nvSpPr>
        <p:spPr>
          <a:xfrm>
            <a:off x="7950586" y="1770310"/>
            <a:ext cx="3241110" cy="461665"/>
          </a:xfrm>
          <a:prstGeom prst="rect">
            <a:avLst/>
          </a:prstGeom>
          <a:noFill/>
        </p:spPr>
        <p:txBody>
          <a:bodyPr wrap="square" rtlCol="0">
            <a:spAutoFit/>
          </a:bodyPr>
          <a:lstStyle/>
          <a:p>
            <a:r>
              <a:rPr lang="en-US" sz="2400" b="1" dirty="0">
                <a:ln w="9525">
                  <a:noFill/>
                  <a:prstDash val="solid"/>
                </a:ln>
                <a:solidFill>
                  <a:schemeClr val="accent1">
                    <a:lumMod val="75000"/>
                  </a:schemeClr>
                </a:solidFill>
              </a:rPr>
              <a:t>DX-3</a:t>
            </a:r>
          </a:p>
        </p:txBody>
      </p:sp>
      <p:sp>
        <p:nvSpPr>
          <p:cNvPr id="10" name="TextBox 9">
            <a:extLst>
              <a:ext uri="{FF2B5EF4-FFF2-40B4-BE49-F238E27FC236}">
                <a16:creationId xmlns:a16="http://schemas.microsoft.com/office/drawing/2014/main" id="{4A45553A-12EB-445C-8733-EE4410F70890}"/>
              </a:ext>
            </a:extLst>
          </p:cNvPr>
          <p:cNvSpPr txBox="1"/>
          <p:nvPr/>
        </p:nvSpPr>
        <p:spPr>
          <a:xfrm>
            <a:off x="2161891" y="1992312"/>
            <a:ext cx="3241110" cy="461665"/>
          </a:xfrm>
          <a:prstGeom prst="rect">
            <a:avLst/>
          </a:prstGeom>
          <a:noFill/>
        </p:spPr>
        <p:txBody>
          <a:bodyPr wrap="square" rtlCol="0">
            <a:spAutoFit/>
          </a:bodyPr>
          <a:lstStyle/>
          <a:p>
            <a:r>
              <a:rPr lang="en-US" sz="2400" b="1" dirty="0">
                <a:ln w="9525">
                  <a:noFill/>
                  <a:prstDash val="solid"/>
                </a:ln>
                <a:solidFill>
                  <a:schemeClr val="accent1">
                    <a:lumMod val="75000"/>
                  </a:schemeClr>
                </a:solidFill>
              </a:rPr>
              <a:t>DX-3</a:t>
            </a:r>
          </a:p>
        </p:txBody>
      </p:sp>
      <p:sp>
        <p:nvSpPr>
          <p:cNvPr id="11" name="TextBox 10">
            <a:extLst>
              <a:ext uri="{FF2B5EF4-FFF2-40B4-BE49-F238E27FC236}">
                <a16:creationId xmlns:a16="http://schemas.microsoft.com/office/drawing/2014/main" id="{E27EA55F-6D1B-4BD2-91D3-A27AB7B7E77C}"/>
              </a:ext>
            </a:extLst>
          </p:cNvPr>
          <p:cNvSpPr txBox="1"/>
          <p:nvPr/>
        </p:nvSpPr>
        <p:spPr>
          <a:xfrm>
            <a:off x="8385810" y="5290095"/>
            <a:ext cx="3241110" cy="461665"/>
          </a:xfrm>
          <a:prstGeom prst="rect">
            <a:avLst/>
          </a:prstGeom>
          <a:noFill/>
        </p:spPr>
        <p:txBody>
          <a:bodyPr wrap="square" rtlCol="0">
            <a:spAutoFit/>
          </a:bodyPr>
          <a:lstStyle/>
          <a:p>
            <a:r>
              <a:rPr lang="en-US" sz="2400" b="1" dirty="0">
                <a:ln w="9525">
                  <a:noFill/>
                  <a:prstDash val="solid"/>
                </a:ln>
                <a:solidFill>
                  <a:schemeClr val="accent1">
                    <a:lumMod val="75000"/>
                  </a:schemeClr>
                </a:solidFill>
              </a:rPr>
              <a:t>East Street CMU</a:t>
            </a:r>
          </a:p>
        </p:txBody>
      </p:sp>
    </p:spTree>
    <p:extLst>
      <p:ext uri="{BB962C8B-B14F-4D97-AF65-F5344CB8AC3E}">
        <p14:creationId xmlns:p14="http://schemas.microsoft.com/office/powerpoint/2010/main" val="1378273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6C37DA-569A-4C4E-86A1-588C5B0603B4}"/>
              </a:ext>
            </a:extLst>
          </p:cNvPr>
          <p:cNvPicPr>
            <a:picLocks noChangeAspect="1"/>
          </p:cNvPicPr>
          <p:nvPr/>
        </p:nvPicPr>
        <p:blipFill>
          <a:blip r:embed="rId3"/>
          <a:stretch>
            <a:fillRect/>
          </a:stretch>
        </p:blipFill>
        <p:spPr>
          <a:xfrm>
            <a:off x="-295275" y="558165"/>
            <a:ext cx="6391275" cy="55340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a:extLst>
              <a:ext uri="{FF2B5EF4-FFF2-40B4-BE49-F238E27FC236}">
                <a16:creationId xmlns:a16="http://schemas.microsoft.com/office/drawing/2014/main" id="{E6C57F2C-F737-4758-B7C5-A25928120F03}"/>
              </a:ext>
            </a:extLst>
          </p:cNvPr>
          <p:cNvPicPr>
            <a:picLocks noChangeAspect="1"/>
          </p:cNvPicPr>
          <p:nvPr/>
        </p:nvPicPr>
        <p:blipFill>
          <a:blip r:embed="rId4"/>
          <a:stretch>
            <a:fillRect/>
          </a:stretch>
        </p:blipFill>
        <p:spPr>
          <a:xfrm>
            <a:off x="5258752" y="685800"/>
            <a:ext cx="6200775" cy="5486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272807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CD6F75DF-1A09-A214-999D-EDEDA31F6710}"/>
              </a:ext>
            </a:extLst>
          </p:cNvPr>
          <p:cNvSpPr>
            <a:spLocks noGrp="1"/>
          </p:cNvSpPr>
          <p:nvPr>
            <p:ph type="body" sz="quarter" idx="13"/>
          </p:nvPr>
        </p:nvSpPr>
        <p:spPr>
          <a:xfrm>
            <a:off x="467194" y="186418"/>
            <a:ext cx="11526331" cy="653321"/>
          </a:xfrm>
        </p:spPr>
        <p:txBody>
          <a:bodyPr>
            <a:normAutofit fontScale="92500" lnSpcReduction="10000"/>
          </a:bodyPr>
          <a:lstStyle/>
          <a:p>
            <a:r>
              <a:rPr lang="en-US" dirty="0"/>
              <a:t>Development Standards – DX Zones</a:t>
            </a:r>
          </a:p>
        </p:txBody>
      </p:sp>
      <p:sp>
        <p:nvSpPr>
          <p:cNvPr id="5" name="Rectangle 4">
            <a:extLst>
              <a:ext uri="{FF2B5EF4-FFF2-40B4-BE49-F238E27FC236}">
                <a16:creationId xmlns:a16="http://schemas.microsoft.com/office/drawing/2014/main" id="{6C856EC2-43F6-46F0-A49E-6233D7270CDC}"/>
              </a:ext>
            </a:extLst>
          </p:cNvPr>
          <p:cNvSpPr/>
          <p:nvPr/>
        </p:nvSpPr>
        <p:spPr>
          <a:xfrm>
            <a:off x="-1" y="6080760"/>
            <a:ext cx="1850065" cy="777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ack and blue text with yellow letters&#10;&#10;Description automatically generated">
            <a:extLst>
              <a:ext uri="{FF2B5EF4-FFF2-40B4-BE49-F238E27FC236}">
                <a16:creationId xmlns:a16="http://schemas.microsoft.com/office/drawing/2014/main" id="{B02B684A-59E8-4184-AE6B-7C8D6794D92E}"/>
              </a:ext>
            </a:extLst>
          </p:cNvPr>
          <p:cNvPicPr>
            <a:picLocks noChangeAspect="1"/>
          </p:cNvPicPr>
          <p:nvPr/>
        </p:nvPicPr>
        <p:blipFill>
          <a:blip r:embed="rId3"/>
          <a:stretch>
            <a:fillRect/>
          </a:stretch>
        </p:blipFill>
        <p:spPr>
          <a:xfrm>
            <a:off x="838200" y="6322983"/>
            <a:ext cx="1729902" cy="415329"/>
          </a:xfrm>
          <a:prstGeom prst="rect">
            <a:avLst/>
          </a:prstGeom>
          <a:solidFill>
            <a:schemeClr val="bg1"/>
          </a:solidFill>
        </p:spPr>
      </p:pic>
      <p:pic>
        <p:nvPicPr>
          <p:cNvPr id="4" name="Picture 3">
            <a:extLst>
              <a:ext uri="{FF2B5EF4-FFF2-40B4-BE49-F238E27FC236}">
                <a16:creationId xmlns:a16="http://schemas.microsoft.com/office/drawing/2014/main" id="{7F352D17-F795-46D0-A61E-2001547AD677}"/>
              </a:ext>
            </a:extLst>
          </p:cNvPr>
          <p:cNvPicPr>
            <a:picLocks noChangeAspect="1"/>
          </p:cNvPicPr>
          <p:nvPr/>
        </p:nvPicPr>
        <p:blipFill>
          <a:blip r:embed="rId4"/>
          <a:stretch>
            <a:fillRect/>
          </a:stretch>
        </p:blipFill>
        <p:spPr>
          <a:xfrm>
            <a:off x="2217420" y="1062990"/>
            <a:ext cx="7498080" cy="5017770"/>
          </a:xfrm>
          <a:prstGeom prst="rect">
            <a:avLst/>
          </a:prstGeom>
        </p:spPr>
      </p:pic>
    </p:spTree>
    <p:extLst>
      <p:ext uri="{BB962C8B-B14F-4D97-AF65-F5344CB8AC3E}">
        <p14:creationId xmlns:p14="http://schemas.microsoft.com/office/powerpoint/2010/main" val="3453366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CD6F75DF-1A09-A214-999D-EDEDA31F6710}"/>
              </a:ext>
            </a:extLst>
          </p:cNvPr>
          <p:cNvSpPr>
            <a:spLocks noGrp="1"/>
          </p:cNvSpPr>
          <p:nvPr>
            <p:ph type="body" sz="quarter" idx="13"/>
          </p:nvPr>
        </p:nvSpPr>
        <p:spPr>
          <a:xfrm>
            <a:off x="467194" y="186418"/>
            <a:ext cx="11526331" cy="653321"/>
          </a:xfrm>
        </p:spPr>
        <p:txBody>
          <a:bodyPr>
            <a:normAutofit fontScale="92500" lnSpcReduction="10000"/>
          </a:bodyPr>
          <a:lstStyle/>
          <a:p>
            <a:r>
              <a:rPr lang="en-US" dirty="0"/>
              <a:t>Development Standards – DX Zones</a:t>
            </a:r>
          </a:p>
        </p:txBody>
      </p:sp>
      <p:sp>
        <p:nvSpPr>
          <p:cNvPr id="5" name="Rectangle 4">
            <a:extLst>
              <a:ext uri="{FF2B5EF4-FFF2-40B4-BE49-F238E27FC236}">
                <a16:creationId xmlns:a16="http://schemas.microsoft.com/office/drawing/2014/main" id="{6C856EC2-43F6-46F0-A49E-6233D7270CDC}"/>
              </a:ext>
            </a:extLst>
          </p:cNvPr>
          <p:cNvSpPr/>
          <p:nvPr/>
        </p:nvSpPr>
        <p:spPr>
          <a:xfrm>
            <a:off x="-1" y="6080760"/>
            <a:ext cx="1850065" cy="777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ack and blue text with yellow letters&#10;&#10;Description automatically generated">
            <a:extLst>
              <a:ext uri="{FF2B5EF4-FFF2-40B4-BE49-F238E27FC236}">
                <a16:creationId xmlns:a16="http://schemas.microsoft.com/office/drawing/2014/main" id="{B02B684A-59E8-4184-AE6B-7C8D6794D92E}"/>
              </a:ext>
            </a:extLst>
          </p:cNvPr>
          <p:cNvPicPr>
            <a:picLocks noChangeAspect="1"/>
          </p:cNvPicPr>
          <p:nvPr/>
        </p:nvPicPr>
        <p:blipFill>
          <a:blip r:embed="rId3"/>
          <a:stretch>
            <a:fillRect/>
          </a:stretch>
        </p:blipFill>
        <p:spPr>
          <a:xfrm>
            <a:off x="838200" y="6322983"/>
            <a:ext cx="1729902" cy="415329"/>
          </a:xfrm>
          <a:prstGeom prst="rect">
            <a:avLst/>
          </a:prstGeom>
          <a:solidFill>
            <a:schemeClr val="bg1"/>
          </a:solidFill>
        </p:spPr>
      </p:pic>
      <p:pic>
        <p:nvPicPr>
          <p:cNvPr id="4" name="Picture 3">
            <a:extLst>
              <a:ext uri="{FF2B5EF4-FFF2-40B4-BE49-F238E27FC236}">
                <a16:creationId xmlns:a16="http://schemas.microsoft.com/office/drawing/2014/main" id="{48C68183-E6BA-4E0B-A72A-31F2DA0098A4}"/>
              </a:ext>
            </a:extLst>
          </p:cNvPr>
          <p:cNvPicPr>
            <a:picLocks noChangeAspect="1"/>
          </p:cNvPicPr>
          <p:nvPr/>
        </p:nvPicPr>
        <p:blipFill>
          <a:blip r:embed="rId4"/>
          <a:stretch>
            <a:fillRect/>
          </a:stretch>
        </p:blipFill>
        <p:spPr>
          <a:xfrm>
            <a:off x="2496978" y="964336"/>
            <a:ext cx="7198043" cy="5291058"/>
          </a:xfrm>
          <a:prstGeom prst="rect">
            <a:avLst/>
          </a:prstGeom>
        </p:spPr>
      </p:pic>
    </p:spTree>
    <p:extLst>
      <p:ext uri="{BB962C8B-B14F-4D97-AF65-F5344CB8AC3E}">
        <p14:creationId xmlns:p14="http://schemas.microsoft.com/office/powerpoint/2010/main" val="709832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698F4177-A469-1953-79B6-9AE7A120FF91}"/>
              </a:ext>
            </a:extLst>
          </p:cNvPr>
          <p:cNvSpPr>
            <a:spLocks noGrp="1"/>
          </p:cNvSpPr>
          <p:nvPr>
            <p:ph type="body" sz="quarter" idx="13"/>
          </p:nvPr>
        </p:nvSpPr>
        <p:spPr>
          <a:xfrm>
            <a:off x="265176" y="128016"/>
            <a:ext cx="10974324" cy="653321"/>
          </a:xfrm>
        </p:spPr>
        <p:txBody>
          <a:bodyPr/>
          <a:lstStyle/>
          <a:p>
            <a:r>
              <a:rPr lang="en-US" sz="4400" dirty="0"/>
              <a:t>CZC - Division II</a:t>
            </a:r>
          </a:p>
        </p:txBody>
      </p:sp>
      <p:sp>
        <p:nvSpPr>
          <p:cNvPr id="2" name="Text Placeholder 1">
            <a:extLst>
              <a:ext uri="{FF2B5EF4-FFF2-40B4-BE49-F238E27FC236}">
                <a16:creationId xmlns:a16="http://schemas.microsoft.com/office/drawing/2014/main" id="{5595BDCE-23AB-FCA6-913A-090E1870636C}"/>
              </a:ext>
            </a:extLst>
          </p:cNvPr>
          <p:cNvSpPr>
            <a:spLocks noGrp="1"/>
          </p:cNvSpPr>
          <p:nvPr>
            <p:ph type="body" sz="quarter" idx="14"/>
          </p:nvPr>
        </p:nvSpPr>
        <p:spPr>
          <a:xfrm>
            <a:off x="235839" y="1094844"/>
            <a:ext cx="8550810" cy="565790"/>
          </a:xfrm>
        </p:spPr>
        <p:txBody>
          <a:bodyPr/>
          <a:lstStyle/>
          <a:p>
            <a:r>
              <a:rPr lang="en-US" dirty="0"/>
              <a:t>17.56: Building and Site Design Standards</a:t>
            </a:r>
          </a:p>
        </p:txBody>
      </p:sp>
      <p:cxnSp>
        <p:nvCxnSpPr>
          <p:cNvPr id="4" name="Straight Arrow Connector 3">
            <a:extLst>
              <a:ext uri="{FF2B5EF4-FFF2-40B4-BE49-F238E27FC236}">
                <a16:creationId xmlns:a16="http://schemas.microsoft.com/office/drawing/2014/main" id="{AA682732-BC02-63D6-1B72-C626DA38CD72}"/>
              </a:ext>
            </a:extLst>
          </p:cNvPr>
          <p:cNvCxnSpPr>
            <a:cxnSpLocks/>
          </p:cNvCxnSpPr>
          <p:nvPr/>
        </p:nvCxnSpPr>
        <p:spPr>
          <a:xfrm>
            <a:off x="4533900" y="4045597"/>
            <a:ext cx="1130783" cy="0"/>
          </a:xfrm>
          <a:prstGeom prst="straightConnector1">
            <a:avLst/>
          </a:prstGeom>
          <a:ln w="12700">
            <a:solidFill>
              <a:srgbClr val="00638B"/>
            </a:solidFill>
            <a:tailEnd type="triangle" w="lg" len="lg"/>
          </a:ln>
        </p:spPr>
        <p:style>
          <a:lnRef idx="1">
            <a:schemeClr val="accent1"/>
          </a:lnRef>
          <a:fillRef idx="0">
            <a:schemeClr val="accent1"/>
          </a:fillRef>
          <a:effectRef idx="0">
            <a:schemeClr val="accent1"/>
          </a:effectRef>
          <a:fontRef idx="minor">
            <a:schemeClr val="tx1"/>
          </a:fontRef>
        </p:style>
      </p:cxnSp>
      <p:sp>
        <p:nvSpPr>
          <p:cNvPr id="5" name="Text Placeholder 3">
            <a:extLst>
              <a:ext uri="{FF2B5EF4-FFF2-40B4-BE49-F238E27FC236}">
                <a16:creationId xmlns:a16="http://schemas.microsoft.com/office/drawing/2014/main" id="{60F24116-E9F7-493C-44EF-516EB384130F}"/>
              </a:ext>
            </a:extLst>
          </p:cNvPr>
          <p:cNvSpPr txBox="1">
            <a:spLocks/>
          </p:cNvSpPr>
          <p:nvPr/>
        </p:nvSpPr>
        <p:spPr>
          <a:xfrm>
            <a:off x="5752338" y="2445556"/>
            <a:ext cx="3446290" cy="109220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800" b="1" kern="1200">
                <a:solidFill>
                  <a:schemeClr val="tx1"/>
                </a:solidFill>
                <a:latin typeface="+mn-lt"/>
                <a:ea typeface="+mn-ea"/>
                <a:cs typeface="+mn-cs"/>
              </a:defRPr>
            </a:lvl1pPr>
            <a:lvl2pPr marL="457200" indent="-342900" algn="l" defTabSz="914400" rtl="0" eaLnBrk="1" latinLnBrk="0" hangingPunct="1">
              <a:lnSpc>
                <a:spcPct val="90000"/>
              </a:lnSpc>
              <a:spcBef>
                <a:spcPts val="500"/>
              </a:spcBef>
              <a:buSzPct val="100000"/>
              <a:buFont typeface="Arial" panose="020B0604020202020204" pitchFamily="34" charset="0"/>
              <a:buChar char="•"/>
              <a:defRPr sz="2400" b="1" kern="1200">
                <a:solidFill>
                  <a:schemeClr val="tx1"/>
                </a:solidFill>
                <a:latin typeface="+mn-lt"/>
                <a:ea typeface="+mn-ea"/>
                <a:cs typeface="+mn-cs"/>
              </a:defRPr>
            </a:lvl2pPr>
            <a:lvl3pPr marL="731520" indent="-285750" algn="l" defTabSz="914400" rtl="0" eaLnBrk="1" latinLnBrk="0" hangingPunct="1">
              <a:lnSpc>
                <a:spcPct val="90000"/>
              </a:lnSpc>
              <a:spcBef>
                <a:spcPts val="500"/>
              </a:spcBef>
              <a:buFont typeface="Courier New" panose="02070309020205020404" pitchFamily="49" charset="0"/>
              <a:buChar char="o"/>
              <a:defRPr sz="2000" i="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600" kern="1200">
                <a:solidFill>
                  <a:schemeClr val="accent1"/>
                </a:solidFill>
                <a:latin typeface="+mn-lt"/>
                <a:ea typeface="+mn-ea"/>
                <a:cs typeface="+mn-cs"/>
              </a:defRPr>
            </a:lvl4pPr>
            <a:lvl5pPr marL="1828800" indent="0" algn="l" defTabSz="914400" rtl="0" eaLnBrk="1" latinLnBrk="0" hangingPunct="1">
              <a:lnSpc>
                <a:spcPct val="90000"/>
              </a:lnSpc>
              <a:spcBef>
                <a:spcPts val="500"/>
              </a:spcBef>
              <a:buFontTx/>
              <a:buNone/>
              <a:defRPr sz="16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spcAft>
                <a:spcPts val="600"/>
              </a:spcAft>
              <a:buFont typeface="Arial" panose="020B0604020202020204" pitchFamily="34" charset="0"/>
              <a:buChar char="•"/>
            </a:pPr>
            <a:r>
              <a:rPr lang="en-US" sz="1800" b="0" dirty="0">
                <a:solidFill>
                  <a:srgbClr val="00638B"/>
                </a:solidFill>
                <a:latin typeface="Arial" panose="020B0604020202020204" pitchFamily="34" charset="0"/>
                <a:ea typeface="Open Sans" pitchFamily="2" charset="0"/>
                <a:cs typeface="Arial" panose="020B0604020202020204" pitchFamily="34" charset="0"/>
              </a:rPr>
              <a:t>Additions</a:t>
            </a:r>
          </a:p>
          <a:p>
            <a:pPr marL="285750" indent="-285750">
              <a:lnSpc>
                <a:spcPct val="100000"/>
              </a:lnSpc>
              <a:spcBef>
                <a:spcPts val="0"/>
              </a:spcBef>
              <a:spcAft>
                <a:spcPts val="600"/>
              </a:spcAft>
              <a:buFont typeface="Arial" panose="020B0604020202020204" pitchFamily="34" charset="0"/>
              <a:buChar char="•"/>
            </a:pPr>
            <a:r>
              <a:rPr lang="en-US" sz="1800" b="0" dirty="0">
                <a:solidFill>
                  <a:srgbClr val="00638B"/>
                </a:solidFill>
                <a:latin typeface="Arial" panose="020B0604020202020204" pitchFamily="34" charset="0"/>
                <a:ea typeface="Open Sans" pitchFamily="2" charset="0"/>
                <a:cs typeface="Arial" panose="020B0604020202020204" pitchFamily="34" charset="0"/>
              </a:rPr>
              <a:t>Restorations</a:t>
            </a:r>
          </a:p>
          <a:p>
            <a:pPr marL="285750" indent="-285750">
              <a:lnSpc>
                <a:spcPct val="100000"/>
              </a:lnSpc>
              <a:spcBef>
                <a:spcPts val="0"/>
              </a:spcBef>
              <a:spcAft>
                <a:spcPts val="600"/>
              </a:spcAft>
              <a:buFont typeface="Arial" panose="020B0604020202020204" pitchFamily="34" charset="0"/>
              <a:buChar char="•"/>
            </a:pPr>
            <a:r>
              <a:rPr lang="en-US" sz="1800" b="0" dirty="0">
                <a:solidFill>
                  <a:srgbClr val="00638B"/>
                </a:solidFill>
                <a:latin typeface="Arial" panose="020B0604020202020204" pitchFamily="34" charset="0"/>
                <a:ea typeface="Open Sans" pitchFamily="2" charset="0"/>
                <a:cs typeface="Arial" panose="020B0604020202020204" pitchFamily="34" charset="0"/>
              </a:rPr>
              <a:t>Architectural Features</a:t>
            </a:r>
          </a:p>
          <a:p>
            <a:pPr marL="285750" indent="-285750">
              <a:lnSpc>
                <a:spcPct val="100000"/>
              </a:lnSpc>
              <a:spcBef>
                <a:spcPts val="0"/>
              </a:spcBef>
              <a:spcAft>
                <a:spcPts val="600"/>
              </a:spcAft>
              <a:buFont typeface="Arial" panose="020B0604020202020204" pitchFamily="34" charset="0"/>
              <a:buChar char="•"/>
            </a:pPr>
            <a:r>
              <a:rPr lang="en-US" sz="1800" b="0" dirty="0">
                <a:solidFill>
                  <a:srgbClr val="00638B"/>
                </a:solidFill>
                <a:latin typeface="Arial" panose="020B0604020202020204" pitchFamily="34" charset="0"/>
                <a:ea typeface="Open Sans" pitchFamily="2" charset="0"/>
                <a:cs typeface="Arial" panose="020B0604020202020204" pitchFamily="34" charset="0"/>
              </a:rPr>
              <a:t>Windows</a:t>
            </a:r>
          </a:p>
          <a:p>
            <a:pPr marL="285750" indent="-285750">
              <a:lnSpc>
                <a:spcPct val="100000"/>
              </a:lnSpc>
              <a:spcBef>
                <a:spcPts val="0"/>
              </a:spcBef>
              <a:spcAft>
                <a:spcPts val="600"/>
              </a:spcAft>
              <a:buFont typeface="Arial" panose="020B0604020202020204" pitchFamily="34" charset="0"/>
              <a:buChar char="•"/>
            </a:pPr>
            <a:r>
              <a:rPr lang="en-US" sz="1800" b="0" dirty="0">
                <a:solidFill>
                  <a:srgbClr val="00638B"/>
                </a:solidFill>
                <a:latin typeface="Arial" panose="020B0604020202020204" pitchFamily="34" charset="0"/>
                <a:ea typeface="Open Sans" pitchFamily="2" charset="0"/>
                <a:cs typeface="Arial" panose="020B0604020202020204" pitchFamily="34" charset="0"/>
              </a:rPr>
              <a:t>Materials</a:t>
            </a:r>
          </a:p>
          <a:p>
            <a:pPr marL="285750" indent="-285750">
              <a:lnSpc>
                <a:spcPct val="100000"/>
              </a:lnSpc>
              <a:spcBef>
                <a:spcPts val="0"/>
              </a:spcBef>
              <a:spcAft>
                <a:spcPts val="600"/>
              </a:spcAft>
              <a:buFont typeface="Arial" panose="020B0604020202020204" pitchFamily="34" charset="0"/>
              <a:buChar char="•"/>
            </a:pPr>
            <a:r>
              <a:rPr lang="en-US" sz="1800" b="0" dirty="0">
                <a:solidFill>
                  <a:srgbClr val="00638B"/>
                </a:solidFill>
                <a:latin typeface="Arial" panose="020B0604020202020204" pitchFamily="34" charset="0"/>
                <a:ea typeface="Open Sans" pitchFamily="2" charset="0"/>
                <a:cs typeface="Arial" panose="020B0604020202020204" pitchFamily="34" charset="0"/>
              </a:rPr>
              <a:t>Awnings</a:t>
            </a:r>
          </a:p>
          <a:p>
            <a:pPr marL="285750" indent="-285750">
              <a:lnSpc>
                <a:spcPct val="100000"/>
              </a:lnSpc>
              <a:spcBef>
                <a:spcPts val="0"/>
              </a:spcBef>
              <a:spcAft>
                <a:spcPts val="600"/>
              </a:spcAft>
              <a:buFont typeface="Arial" panose="020B0604020202020204" pitchFamily="34" charset="0"/>
              <a:buChar char="•"/>
            </a:pPr>
            <a:r>
              <a:rPr lang="en-US" sz="1800" b="0" dirty="0">
                <a:solidFill>
                  <a:srgbClr val="00638B"/>
                </a:solidFill>
                <a:latin typeface="Arial" panose="020B0604020202020204" pitchFamily="34" charset="0"/>
                <a:ea typeface="Open Sans" pitchFamily="2" charset="0"/>
                <a:cs typeface="Arial" panose="020B0604020202020204" pitchFamily="34" charset="0"/>
              </a:rPr>
              <a:t>Building Code Requirements </a:t>
            </a:r>
            <a:r>
              <a:rPr lang="en-US" sz="1800" b="0" i="1" dirty="0">
                <a:solidFill>
                  <a:srgbClr val="00638B"/>
                </a:solidFill>
                <a:latin typeface="Arial" panose="020B0604020202020204" pitchFamily="34" charset="0"/>
                <a:ea typeface="Open Sans" pitchFamily="2" charset="0"/>
                <a:cs typeface="Arial" panose="020B0604020202020204" pitchFamily="34" charset="0"/>
              </a:rPr>
              <a:t>(CA Historic Building Code)</a:t>
            </a:r>
          </a:p>
          <a:p>
            <a:pPr marL="285750" indent="-285750">
              <a:lnSpc>
                <a:spcPct val="100000"/>
              </a:lnSpc>
              <a:spcBef>
                <a:spcPts val="0"/>
              </a:spcBef>
              <a:spcAft>
                <a:spcPts val="600"/>
              </a:spcAft>
              <a:buFont typeface="Arial" panose="020B0604020202020204" pitchFamily="34" charset="0"/>
              <a:buChar char="•"/>
            </a:pPr>
            <a:r>
              <a:rPr lang="en-US" sz="1800" b="0" dirty="0">
                <a:solidFill>
                  <a:srgbClr val="00638B"/>
                </a:solidFill>
                <a:latin typeface="Arial" panose="020B0604020202020204" pitchFamily="34" charset="0"/>
                <a:ea typeface="Open Sans" pitchFamily="2" charset="0"/>
                <a:cs typeface="Arial" panose="020B0604020202020204" pitchFamily="34" charset="0"/>
              </a:rPr>
              <a:t>Demolitions</a:t>
            </a:r>
            <a:endParaRPr lang="en-US" sz="1800" dirty="0">
              <a:solidFill>
                <a:srgbClr val="00638B"/>
              </a:solidFill>
              <a:latin typeface="Arial" panose="020B0604020202020204" pitchFamily="34" charset="0"/>
              <a:cs typeface="Arial" panose="020B0604020202020204" pitchFamily="34" charset="0"/>
            </a:endParaRPr>
          </a:p>
        </p:txBody>
      </p:sp>
      <p:sp>
        <p:nvSpPr>
          <p:cNvPr id="9" name="Text Placeholder 2">
            <a:extLst>
              <a:ext uri="{FF2B5EF4-FFF2-40B4-BE49-F238E27FC236}">
                <a16:creationId xmlns:a16="http://schemas.microsoft.com/office/drawing/2014/main" id="{0D183048-37EA-9869-B153-4E8388360C98}"/>
              </a:ext>
            </a:extLst>
          </p:cNvPr>
          <p:cNvSpPr txBox="1">
            <a:spLocks/>
          </p:cNvSpPr>
          <p:nvPr/>
        </p:nvSpPr>
        <p:spPr>
          <a:xfrm>
            <a:off x="282139" y="1760768"/>
            <a:ext cx="5382544" cy="40225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400" kern="1200">
                <a:solidFill>
                  <a:schemeClr val="tx1"/>
                </a:solidFill>
                <a:latin typeface="Arial" panose="020B0604020202020204" pitchFamily="34" charset="0"/>
                <a:ea typeface="Nirmala Text" panose="020B0502040204020203" pitchFamily="34" charset="0"/>
                <a:cs typeface="Arial" panose="020B0604020202020204" pitchFamily="34" charset="0"/>
              </a:defRPr>
            </a:lvl1pPr>
            <a:lvl2pPr marL="685800" indent="-228600" algn="l" defTabSz="914400" rtl="0" eaLnBrk="1" latinLnBrk="0" hangingPunct="1">
              <a:lnSpc>
                <a:spcPct val="90000"/>
              </a:lnSpc>
              <a:spcBef>
                <a:spcPts val="500"/>
              </a:spcBef>
              <a:spcAft>
                <a:spcPts val="600"/>
              </a:spcAft>
              <a:buSzPct val="75000"/>
              <a:buFont typeface="Courier New" panose="02070309020205020404" pitchFamily="49" charset="0"/>
              <a:buChar char="o"/>
              <a:defRPr sz="2000" kern="1200">
                <a:solidFill>
                  <a:schemeClr val="tx1"/>
                </a:solidFill>
                <a:latin typeface="Arial" panose="020B0604020202020204" pitchFamily="34" charset="0"/>
                <a:ea typeface="Nirmala Text" panose="020B0502040204020203" pitchFamily="34" charset="0"/>
                <a:cs typeface="Arial" panose="020B0604020202020204" pitchFamily="34" charset="0"/>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Arial" panose="020B0604020202020204" pitchFamily="34" charset="0"/>
                <a:ea typeface="Nirmala Text" panose="020B0502040204020203" pitchFamily="34" charset="0"/>
                <a:cs typeface="Arial" panose="020B0604020202020204" pitchFamily="34" charset="0"/>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Arial" panose="020B0604020202020204" pitchFamily="34" charset="0"/>
                <a:ea typeface="Nirmala Text" panose="020B0502040204020203" pitchFamily="34" charset="0"/>
                <a:cs typeface="Arial" panose="020B0604020202020204" pitchFamily="34" charset="0"/>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Arial" panose="020B0604020202020204" pitchFamily="34" charset="0"/>
                <a:ea typeface="Nirmala Text" panose="020B0502040204020203"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24128" indent="-1024128" defTabSz="1024128">
              <a:buFont typeface="Arial" panose="020B0604020202020204" pitchFamily="34" charset="0"/>
              <a:buNone/>
            </a:pPr>
            <a:r>
              <a:rPr lang="en-US" sz="1600" b="1" dirty="0">
                <a:solidFill>
                  <a:schemeClr val="bg1">
                    <a:lumMod val="85000"/>
                  </a:schemeClr>
                </a:solidFill>
              </a:rPr>
              <a:t>17.56.010  General Design Standards</a:t>
            </a:r>
          </a:p>
          <a:p>
            <a:pPr marL="1024128" indent="-1024128" defTabSz="1024128">
              <a:buFont typeface="Arial" panose="020B0604020202020204" pitchFamily="34" charset="0"/>
              <a:buNone/>
            </a:pPr>
            <a:r>
              <a:rPr lang="en-US" sz="1600" b="1" dirty="0">
                <a:solidFill>
                  <a:schemeClr val="bg1">
                    <a:lumMod val="85000"/>
                  </a:schemeClr>
                </a:solidFill>
              </a:rPr>
              <a:t>17.56.020  Single-Family and Duplex Design Standards</a:t>
            </a:r>
          </a:p>
          <a:p>
            <a:pPr marL="1024128" indent="-1024128" defTabSz="1024128">
              <a:buFont typeface="Arial" panose="020B0604020202020204" pitchFamily="34" charset="0"/>
              <a:buNone/>
            </a:pPr>
            <a:r>
              <a:rPr lang="en-US" sz="1600" b="1" dirty="0">
                <a:solidFill>
                  <a:schemeClr val="bg1">
                    <a:lumMod val="85000"/>
                  </a:schemeClr>
                </a:solidFill>
              </a:rPr>
              <a:t>17.56.030  Multi-Unit Design Standards</a:t>
            </a:r>
          </a:p>
          <a:p>
            <a:pPr marL="1024128" indent="-1024128" defTabSz="1024128">
              <a:buFont typeface="Arial" panose="020B0604020202020204" pitchFamily="34" charset="0"/>
              <a:buNone/>
            </a:pPr>
            <a:r>
              <a:rPr lang="en-US" sz="1600" b="1" dirty="0">
                <a:solidFill>
                  <a:schemeClr val="bg1">
                    <a:lumMod val="85000"/>
                  </a:schemeClr>
                </a:solidFill>
              </a:rPr>
              <a:t>17.56.040  Small Lot Subdivision Design Standards</a:t>
            </a:r>
          </a:p>
          <a:p>
            <a:pPr marL="1024128" indent="-1024128" defTabSz="1024128">
              <a:buFont typeface="Arial" panose="020B0604020202020204" pitchFamily="34" charset="0"/>
              <a:buNone/>
            </a:pPr>
            <a:r>
              <a:rPr lang="en-US" sz="1600" b="1" dirty="0"/>
              <a:t>17.56.050  Preservation/Restoration of and Additions to Historic Structures</a:t>
            </a:r>
          </a:p>
          <a:p>
            <a:pPr marL="1024128" indent="-1024128" defTabSz="1024128">
              <a:buFont typeface="Arial" panose="020B0604020202020204" pitchFamily="34" charset="0"/>
              <a:buNone/>
            </a:pPr>
            <a:r>
              <a:rPr lang="en-US" sz="1600" b="1" dirty="0">
                <a:solidFill>
                  <a:schemeClr val="bg1">
                    <a:lumMod val="85000"/>
                  </a:schemeClr>
                </a:solidFill>
              </a:rPr>
              <a:t>17.56.060  New Development or Renovation of Non-Historic Structures Design Standards in the Downtown Zones</a:t>
            </a:r>
          </a:p>
          <a:p>
            <a:pPr marL="1024128" indent="-1024128" defTabSz="1024128">
              <a:buFont typeface="Arial" panose="020B0604020202020204" pitchFamily="34" charset="0"/>
              <a:buNone/>
            </a:pPr>
            <a:r>
              <a:rPr lang="en-US" sz="1600" b="1" dirty="0">
                <a:solidFill>
                  <a:schemeClr val="bg1">
                    <a:lumMod val="85000"/>
                  </a:schemeClr>
                </a:solidFill>
              </a:rPr>
              <a:t>17.56.070  Mixed Use, Commercial and Employment Zones Design Standards</a:t>
            </a:r>
          </a:p>
          <a:p>
            <a:pPr marL="1024128" indent="-1024128" defTabSz="1024128">
              <a:buFont typeface="Arial" panose="020B0604020202020204" pitchFamily="34" charset="0"/>
              <a:buNone/>
            </a:pPr>
            <a:r>
              <a:rPr lang="en-US" sz="1600" b="1" dirty="0">
                <a:solidFill>
                  <a:schemeClr val="bg1">
                    <a:lumMod val="85000"/>
                  </a:schemeClr>
                </a:solidFill>
              </a:rPr>
              <a:t>17.56.080  Public Facilities and Open Space Zones Design Standards</a:t>
            </a:r>
          </a:p>
        </p:txBody>
      </p:sp>
      <p:pic>
        <p:nvPicPr>
          <p:cNvPr id="6" name="Picture 5">
            <a:extLst>
              <a:ext uri="{FF2B5EF4-FFF2-40B4-BE49-F238E27FC236}">
                <a16:creationId xmlns:a16="http://schemas.microsoft.com/office/drawing/2014/main" id="{B9F89BDB-FF63-473C-BE61-66F75FACC0B1}"/>
              </a:ext>
            </a:extLst>
          </p:cNvPr>
          <p:cNvPicPr>
            <a:picLocks noChangeAspect="1"/>
          </p:cNvPicPr>
          <p:nvPr/>
        </p:nvPicPr>
        <p:blipFill>
          <a:blip r:embed="rId3"/>
          <a:stretch>
            <a:fillRect/>
          </a:stretch>
        </p:blipFill>
        <p:spPr>
          <a:xfrm>
            <a:off x="8874304" y="249182"/>
            <a:ext cx="3035557" cy="3944291"/>
          </a:xfrm>
          <a:prstGeom prst="rect">
            <a:avLst/>
          </a:prstGeom>
        </p:spPr>
      </p:pic>
    </p:spTree>
    <p:extLst>
      <p:ext uri="{BB962C8B-B14F-4D97-AF65-F5344CB8AC3E}">
        <p14:creationId xmlns:p14="http://schemas.microsoft.com/office/powerpoint/2010/main" val="3203003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698F4177-A469-1953-79B6-9AE7A120FF91}"/>
              </a:ext>
            </a:extLst>
          </p:cNvPr>
          <p:cNvSpPr>
            <a:spLocks noGrp="1"/>
          </p:cNvSpPr>
          <p:nvPr>
            <p:ph type="body" sz="quarter" idx="13"/>
          </p:nvPr>
        </p:nvSpPr>
        <p:spPr>
          <a:xfrm>
            <a:off x="265176" y="128016"/>
            <a:ext cx="10974324" cy="653321"/>
          </a:xfrm>
        </p:spPr>
        <p:txBody>
          <a:bodyPr/>
          <a:lstStyle/>
          <a:p>
            <a:r>
              <a:rPr lang="en-US" dirty="0"/>
              <a:t>Division II: Zoning Regulations</a:t>
            </a:r>
          </a:p>
        </p:txBody>
      </p:sp>
      <p:sp>
        <p:nvSpPr>
          <p:cNvPr id="2" name="Text Placeholder 1">
            <a:extLst>
              <a:ext uri="{FF2B5EF4-FFF2-40B4-BE49-F238E27FC236}">
                <a16:creationId xmlns:a16="http://schemas.microsoft.com/office/drawing/2014/main" id="{5595BDCE-23AB-FCA6-913A-090E1870636C}"/>
              </a:ext>
            </a:extLst>
          </p:cNvPr>
          <p:cNvSpPr>
            <a:spLocks noGrp="1"/>
          </p:cNvSpPr>
          <p:nvPr>
            <p:ph type="body" sz="quarter" idx="14"/>
          </p:nvPr>
        </p:nvSpPr>
        <p:spPr>
          <a:xfrm>
            <a:off x="235839" y="1094844"/>
            <a:ext cx="8550810" cy="565790"/>
          </a:xfrm>
        </p:spPr>
        <p:txBody>
          <a:bodyPr/>
          <a:lstStyle/>
          <a:p>
            <a:r>
              <a:rPr lang="en-US" dirty="0"/>
              <a:t>17.56: Building and Site Design Standards</a:t>
            </a:r>
          </a:p>
        </p:txBody>
      </p:sp>
      <p:cxnSp>
        <p:nvCxnSpPr>
          <p:cNvPr id="4" name="Straight Arrow Connector 3">
            <a:extLst>
              <a:ext uri="{FF2B5EF4-FFF2-40B4-BE49-F238E27FC236}">
                <a16:creationId xmlns:a16="http://schemas.microsoft.com/office/drawing/2014/main" id="{AA682732-BC02-63D6-1B72-C626DA38CD72}"/>
              </a:ext>
            </a:extLst>
          </p:cNvPr>
          <p:cNvCxnSpPr>
            <a:cxnSpLocks/>
          </p:cNvCxnSpPr>
          <p:nvPr/>
        </p:nvCxnSpPr>
        <p:spPr>
          <a:xfrm>
            <a:off x="4457700" y="4909197"/>
            <a:ext cx="1206983" cy="0"/>
          </a:xfrm>
          <a:prstGeom prst="straightConnector1">
            <a:avLst/>
          </a:prstGeom>
          <a:ln w="12700">
            <a:solidFill>
              <a:srgbClr val="00638B"/>
            </a:solidFill>
            <a:tailEnd type="triangle" w="lg" len="lg"/>
          </a:ln>
        </p:spPr>
        <p:style>
          <a:lnRef idx="1">
            <a:schemeClr val="accent1"/>
          </a:lnRef>
          <a:fillRef idx="0">
            <a:schemeClr val="accent1"/>
          </a:fillRef>
          <a:effectRef idx="0">
            <a:schemeClr val="accent1"/>
          </a:effectRef>
          <a:fontRef idx="minor">
            <a:schemeClr val="tx1"/>
          </a:fontRef>
        </p:style>
      </p:cxnSp>
      <p:sp>
        <p:nvSpPr>
          <p:cNvPr id="5" name="Text Placeholder 3">
            <a:extLst>
              <a:ext uri="{FF2B5EF4-FFF2-40B4-BE49-F238E27FC236}">
                <a16:creationId xmlns:a16="http://schemas.microsoft.com/office/drawing/2014/main" id="{60F24116-E9F7-493C-44EF-516EB384130F}"/>
              </a:ext>
            </a:extLst>
          </p:cNvPr>
          <p:cNvSpPr txBox="1">
            <a:spLocks/>
          </p:cNvSpPr>
          <p:nvPr/>
        </p:nvSpPr>
        <p:spPr>
          <a:xfrm>
            <a:off x="5752338" y="2316474"/>
            <a:ext cx="2514227" cy="109220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2800" b="1" kern="1200">
                <a:solidFill>
                  <a:schemeClr val="tx1"/>
                </a:solidFill>
                <a:latin typeface="+mn-lt"/>
                <a:ea typeface="+mn-ea"/>
                <a:cs typeface="+mn-cs"/>
              </a:defRPr>
            </a:lvl1pPr>
            <a:lvl2pPr marL="457200" indent="-342900" algn="l" defTabSz="914400" rtl="0" eaLnBrk="1" latinLnBrk="0" hangingPunct="1">
              <a:lnSpc>
                <a:spcPct val="90000"/>
              </a:lnSpc>
              <a:spcBef>
                <a:spcPts val="500"/>
              </a:spcBef>
              <a:buSzPct val="100000"/>
              <a:buFont typeface="Arial" panose="020B0604020202020204" pitchFamily="34" charset="0"/>
              <a:buChar char="•"/>
              <a:defRPr sz="2400" b="1" kern="1200">
                <a:solidFill>
                  <a:schemeClr val="tx1"/>
                </a:solidFill>
                <a:latin typeface="+mn-lt"/>
                <a:ea typeface="+mn-ea"/>
                <a:cs typeface="+mn-cs"/>
              </a:defRPr>
            </a:lvl2pPr>
            <a:lvl3pPr marL="731520" indent="-285750" algn="l" defTabSz="914400" rtl="0" eaLnBrk="1" latinLnBrk="0" hangingPunct="1">
              <a:lnSpc>
                <a:spcPct val="90000"/>
              </a:lnSpc>
              <a:spcBef>
                <a:spcPts val="500"/>
              </a:spcBef>
              <a:buFont typeface="Courier New" panose="02070309020205020404" pitchFamily="49" charset="0"/>
              <a:buChar char="o"/>
              <a:defRPr sz="2000" i="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600" kern="1200">
                <a:solidFill>
                  <a:schemeClr val="accent1"/>
                </a:solidFill>
                <a:latin typeface="+mn-lt"/>
                <a:ea typeface="+mn-ea"/>
                <a:cs typeface="+mn-cs"/>
              </a:defRPr>
            </a:lvl4pPr>
            <a:lvl5pPr marL="1828800" indent="0" algn="l" defTabSz="914400" rtl="0" eaLnBrk="1" latinLnBrk="0" hangingPunct="1">
              <a:lnSpc>
                <a:spcPct val="90000"/>
              </a:lnSpc>
              <a:spcBef>
                <a:spcPts val="500"/>
              </a:spcBef>
              <a:buFontTx/>
              <a:buNone/>
              <a:defRPr sz="16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spcAft>
                <a:spcPts val="600"/>
              </a:spcAft>
              <a:buFont typeface="Arial" panose="020B0604020202020204" pitchFamily="34" charset="0"/>
              <a:buChar char="•"/>
            </a:pPr>
            <a:r>
              <a:rPr lang="en-US" sz="1800" b="0" dirty="0">
                <a:solidFill>
                  <a:srgbClr val="00638B"/>
                </a:solidFill>
                <a:latin typeface="Arial" panose="020B0604020202020204" pitchFamily="34" charset="0"/>
                <a:ea typeface="Open Sans" pitchFamily="2" charset="0"/>
                <a:cs typeface="Arial" panose="020B0604020202020204" pitchFamily="34" charset="0"/>
              </a:rPr>
              <a:t>Orientation</a:t>
            </a:r>
          </a:p>
          <a:p>
            <a:pPr marL="285750" indent="-285750">
              <a:lnSpc>
                <a:spcPct val="100000"/>
              </a:lnSpc>
              <a:spcBef>
                <a:spcPts val="0"/>
              </a:spcBef>
              <a:spcAft>
                <a:spcPts val="600"/>
              </a:spcAft>
              <a:buFont typeface="Arial" panose="020B0604020202020204" pitchFamily="34" charset="0"/>
              <a:buChar char="•"/>
            </a:pPr>
            <a:r>
              <a:rPr lang="en-US" sz="1800" b="0" dirty="0">
                <a:solidFill>
                  <a:srgbClr val="00638B"/>
                </a:solidFill>
                <a:latin typeface="Arial" panose="020B0604020202020204" pitchFamily="34" charset="0"/>
                <a:ea typeface="Open Sans" pitchFamily="2" charset="0"/>
                <a:cs typeface="Arial" panose="020B0604020202020204" pitchFamily="34" charset="0"/>
              </a:rPr>
              <a:t>Façade Design</a:t>
            </a:r>
          </a:p>
          <a:p>
            <a:pPr marL="285750" indent="-285750">
              <a:lnSpc>
                <a:spcPct val="100000"/>
              </a:lnSpc>
              <a:spcBef>
                <a:spcPts val="0"/>
              </a:spcBef>
              <a:spcAft>
                <a:spcPts val="600"/>
              </a:spcAft>
              <a:buFont typeface="Arial" panose="020B0604020202020204" pitchFamily="34" charset="0"/>
              <a:buChar char="•"/>
            </a:pPr>
            <a:r>
              <a:rPr lang="en-US" sz="1800" b="0" dirty="0">
                <a:solidFill>
                  <a:srgbClr val="00638B"/>
                </a:solidFill>
                <a:latin typeface="Arial" panose="020B0604020202020204" pitchFamily="34" charset="0"/>
                <a:ea typeface="Open Sans" pitchFamily="2" charset="0"/>
                <a:cs typeface="Arial" panose="020B0604020202020204" pitchFamily="34" charset="0"/>
              </a:rPr>
              <a:t>Corner Treatment</a:t>
            </a:r>
          </a:p>
          <a:p>
            <a:pPr marL="285750" indent="-285750">
              <a:lnSpc>
                <a:spcPct val="100000"/>
              </a:lnSpc>
              <a:spcBef>
                <a:spcPts val="0"/>
              </a:spcBef>
              <a:spcAft>
                <a:spcPts val="600"/>
              </a:spcAft>
              <a:buFont typeface="Arial" panose="020B0604020202020204" pitchFamily="34" charset="0"/>
              <a:buChar char="•"/>
            </a:pPr>
            <a:r>
              <a:rPr lang="en-US" sz="1800" b="0" dirty="0">
                <a:solidFill>
                  <a:srgbClr val="00638B"/>
                </a:solidFill>
                <a:latin typeface="Arial" panose="020B0604020202020204" pitchFamily="34" charset="0"/>
                <a:ea typeface="Open Sans" pitchFamily="2" charset="0"/>
                <a:cs typeface="Arial" panose="020B0604020202020204" pitchFamily="34" charset="0"/>
              </a:rPr>
              <a:t>Entrances</a:t>
            </a:r>
          </a:p>
          <a:p>
            <a:pPr marL="285750" indent="-285750">
              <a:lnSpc>
                <a:spcPct val="100000"/>
              </a:lnSpc>
              <a:spcBef>
                <a:spcPts val="0"/>
              </a:spcBef>
              <a:spcAft>
                <a:spcPts val="600"/>
              </a:spcAft>
              <a:buFont typeface="Arial" panose="020B0604020202020204" pitchFamily="34" charset="0"/>
              <a:buChar char="•"/>
            </a:pPr>
            <a:r>
              <a:rPr lang="en-US" sz="1800" b="0" dirty="0">
                <a:solidFill>
                  <a:srgbClr val="00638B"/>
                </a:solidFill>
                <a:latin typeface="Arial" panose="020B0604020202020204" pitchFamily="34" charset="0"/>
                <a:ea typeface="Open Sans" pitchFamily="2" charset="0"/>
                <a:cs typeface="Arial" panose="020B0604020202020204" pitchFamily="34" charset="0"/>
              </a:rPr>
              <a:t>Roofs</a:t>
            </a:r>
          </a:p>
          <a:p>
            <a:pPr marL="285750" indent="-285750">
              <a:lnSpc>
                <a:spcPct val="100000"/>
              </a:lnSpc>
              <a:spcBef>
                <a:spcPts val="0"/>
              </a:spcBef>
              <a:spcAft>
                <a:spcPts val="600"/>
              </a:spcAft>
              <a:buFont typeface="Arial" panose="020B0604020202020204" pitchFamily="34" charset="0"/>
              <a:buChar char="•"/>
            </a:pPr>
            <a:r>
              <a:rPr lang="en-US" sz="1800" b="0" dirty="0">
                <a:solidFill>
                  <a:srgbClr val="00638B"/>
                </a:solidFill>
                <a:latin typeface="Arial" panose="020B0604020202020204" pitchFamily="34" charset="0"/>
                <a:ea typeface="Open Sans" pitchFamily="2" charset="0"/>
                <a:cs typeface="Arial" panose="020B0604020202020204" pitchFamily="34" charset="0"/>
              </a:rPr>
              <a:t>Transparency</a:t>
            </a:r>
          </a:p>
          <a:p>
            <a:pPr marL="285750" indent="-285750">
              <a:lnSpc>
                <a:spcPct val="100000"/>
              </a:lnSpc>
              <a:spcBef>
                <a:spcPts val="0"/>
              </a:spcBef>
              <a:spcAft>
                <a:spcPts val="600"/>
              </a:spcAft>
              <a:buFont typeface="Arial" panose="020B0604020202020204" pitchFamily="34" charset="0"/>
              <a:buChar char="•"/>
            </a:pPr>
            <a:r>
              <a:rPr lang="en-US" sz="1800" b="0" dirty="0">
                <a:solidFill>
                  <a:srgbClr val="00638B"/>
                </a:solidFill>
                <a:latin typeface="Arial" panose="020B0604020202020204" pitchFamily="34" charset="0"/>
                <a:ea typeface="Open Sans" pitchFamily="2" charset="0"/>
                <a:cs typeface="Arial" panose="020B0604020202020204" pitchFamily="34" charset="0"/>
              </a:rPr>
              <a:t>Blank Walls</a:t>
            </a:r>
          </a:p>
          <a:p>
            <a:pPr marL="285750" indent="-285750">
              <a:lnSpc>
                <a:spcPct val="100000"/>
              </a:lnSpc>
              <a:spcBef>
                <a:spcPts val="0"/>
              </a:spcBef>
              <a:spcAft>
                <a:spcPts val="600"/>
              </a:spcAft>
              <a:buFont typeface="Arial" panose="020B0604020202020204" pitchFamily="34" charset="0"/>
              <a:buChar char="•"/>
            </a:pPr>
            <a:r>
              <a:rPr lang="en-US" sz="1800" b="0" dirty="0">
                <a:solidFill>
                  <a:srgbClr val="00638B"/>
                </a:solidFill>
                <a:latin typeface="Arial" panose="020B0604020202020204" pitchFamily="34" charset="0"/>
                <a:ea typeface="Open Sans" pitchFamily="2" charset="0"/>
                <a:cs typeface="Arial" panose="020B0604020202020204" pitchFamily="34" charset="0"/>
              </a:rPr>
              <a:t>Exterior Materials</a:t>
            </a:r>
          </a:p>
          <a:p>
            <a:pPr marL="285750" indent="-285750">
              <a:lnSpc>
                <a:spcPct val="100000"/>
              </a:lnSpc>
              <a:spcBef>
                <a:spcPts val="0"/>
              </a:spcBef>
              <a:spcAft>
                <a:spcPts val="600"/>
              </a:spcAft>
              <a:buFont typeface="Arial" panose="020B0604020202020204" pitchFamily="34" charset="0"/>
              <a:buChar char="•"/>
            </a:pPr>
            <a:r>
              <a:rPr lang="en-US" sz="1800" b="0" dirty="0">
                <a:solidFill>
                  <a:srgbClr val="00638B"/>
                </a:solidFill>
                <a:latin typeface="Arial" panose="020B0604020202020204" pitchFamily="34" charset="0"/>
                <a:ea typeface="Open Sans" pitchFamily="2" charset="0"/>
                <a:cs typeface="Arial" panose="020B0604020202020204" pitchFamily="34" charset="0"/>
              </a:rPr>
              <a:t>Awnings and Canopies</a:t>
            </a:r>
            <a:endParaRPr lang="en-US" sz="1800" dirty="0">
              <a:solidFill>
                <a:srgbClr val="00638B"/>
              </a:solidFill>
              <a:latin typeface="Arial" panose="020B0604020202020204" pitchFamily="34" charset="0"/>
              <a:cs typeface="Arial" panose="020B0604020202020204" pitchFamily="34" charset="0"/>
            </a:endParaRPr>
          </a:p>
        </p:txBody>
      </p:sp>
      <p:sp>
        <p:nvSpPr>
          <p:cNvPr id="9" name="Text Placeholder 2">
            <a:extLst>
              <a:ext uri="{FF2B5EF4-FFF2-40B4-BE49-F238E27FC236}">
                <a16:creationId xmlns:a16="http://schemas.microsoft.com/office/drawing/2014/main" id="{0D183048-37EA-9869-B153-4E8388360C98}"/>
              </a:ext>
            </a:extLst>
          </p:cNvPr>
          <p:cNvSpPr txBox="1">
            <a:spLocks/>
          </p:cNvSpPr>
          <p:nvPr/>
        </p:nvSpPr>
        <p:spPr>
          <a:xfrm>
            <a:off x="282139" y="1760768"/>
            <a:ext cx="5382544" cy="40225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400" kern="1200">
                <a:solidFill>
                  <a:schemeClr val="tx1"/>
                </a:solidFill>
                <a:latin typeface="Arial" panose="020B0604020202020204" pitchFamily="34" charset="0"/>
                <a:ea typeface="Nirmala Text" panose="020B0502040204020203" pitchFamily="34" charset="0"/>
                <a:cs typeface="Arial" panose="020B0604020202020204" pitchFamily="34" charset="0"/>
              </a:defRPr>
            </a:lvl1pPr>
            <a:lvl2pPr marL="685800" indent="-228600" algn="l" defTabSz="914400" rtl="0" eaLnBrk="1" latinLnBrk="0" hangingPunct="1">
              <a:lnSpc>
                <a:spcPct val="90000"/>
              </a:lnSpc>
              <a:spcBef>
                <a:spcPts val="500"/>
              </a:spcBef>
              <a:spcAft>
                <a:spcPts val="600"/>
              </a:spcAft>
              <a:buSzPct val="75000"/>
              <a:buFont typeface="Courier New" panose="02070309020205020404" pitchFamily="49" charset="0"/>
              <a:buChar char="o"/>
              <a:defRPr sz="2000" kern="1200">
                <a:solidFill>
                  <a:schemeClr val="tx1"/>
                </a:solidFill>
                <a:latin typeface="Arial" panose="020B0604020202020204" pitchFamily="34" charset="0"/>
                <a:ea typeface="Nirmala Text" panose="020B0502040204020203" pitchFamily="34" charset="0"/>
                <a:cs typeface="Arial" panose="020B0604020202020204" pitchFamily="34" charset="0"/>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Arial" panose="020B0604020202020204" pitchFamily="34" charset="0"/>
                <a:ea typeface="Nirmala Text" panose="020B0502040204020203" pitchFamily="34" charset="0"/>
                <a:cs typeface="Arial" panose="020B0604020202020204" pitchFamily="34" charset="0"/>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Arial" panose="020B0604020202020204" pitchFamily="34" charset="0"/>
                <a:ea typeface="Nirmala Text" panose="020B0502040204020203" pitchFamily="34" charset="0"/>
                <a:cs typeface="Arial" panose="020B0604020202020204" pitchFamily="34" charset="0"/>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Arial" panose="020B0604020202020204" pitchFamily="34" charset="0"/>
                <a:ea typeface="Nirmala Text" panose="020B0502040204020203"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24128" indent="-1024128" defTabSz="1024128">
              <a:buFont typeface="Arial" panose="020B0604020202020204" pitchFamily="34" charset="0"/>
              <a:buNone/>
            </a:pPr>
            <a:r>
              <a:rPr lang="en-US" sz="1600" b="1" dirty="0">
                <a:solidFill>
                  <a:schemeClr val="bg1">
                    <a:lumMod val="85000"/>
                  </a:schemeClr>
                </a:solidFill>
              </a:rPr>
              <a:t>17.56.010  General Design Standards</a:t>
            </a:r>
          </a:p>
          <a:p>
            <a:pPr marL="1024128" indent="-1024128" defTabSz="1024128">
              <a:buFont typeface="Arial" panose="020B0604020202020204" pitchFamily="34" charset="0"/>
              <a:buNone/>
            </a:pPr>
            <a:r>
              <a:rPr lang="en-US" sz="1600" b="1" dirty="0">
                <a:solidFill>
                  <a:schemeClr val="bg1">
                    <a:lumMod val="85000"/>
                  </a:schemeClr>
                </a:solidFill>
              </a:rPr>
              <a:t>17.56.020  Single-Family and Duplex Design Standards</a:t>
            </a:r>
          </a:p>
          <a:p>
            <a:pPr marL="1024128" indent="-1024128" defTabSz="1024128">
              <a:buFont typeface="Arial" panose="020B0604020202020204" pitchFamily="34" charset="0"/>
              <a:buNone/>
            </a:pPr>
            <a:r>
              <a:rPr lang="en-US" sz="1600" b="1" dirty="0">
                <a:solidFill>
                  <a:schemeClr val="bg1">
                    <a:lumMod val="85000"/>
                  </a:schemeClr>
                </a:solidFill>
              </a:rPr>
              <a:t>17.56.030  Multi-Unit Design Standards</a:t>
            </a:r>
          </a:p>
          <a:p>
            <a:pPr marL="1024128" indent="-1024128" defTabSz="1024128">
              <a:buFont typeface="Arial" panose="020B0604020202020204" pitchFamily="34" charset="0"/>
              <a:buNone/>
            </a:pPr>
            <a:r>
              <a:rPr lang="en-US" sz="1600" b="1" dirty="0">
                <a:solidFill>
                  <a:schemeClr val="bg1">
                    <a:lumMod val="85000"/>
                  </a:schemeClr>
                </a:solidFill>
              </a:rPr>
              <a:t>17.56.040  Small Lot Subdivision Design Standards</a:t>
            </a:r>
          </a:p>
          <a:p>
            <a:pPr marL="1024128" indent="-1024128" defTabSz="1024128">
              <a:buFont typeface="Arial" panose="020B0604020202020204" pitchFamily="34" charset="0"/>
              <a:buNone/>
            </a:pPr>
            <a:r>
              <a:rPr lang="en-US" sz="1600" b="1" dirty="0">
                <a:solidFill>
                  <a:schemeClr val="bg1">
                    <a:lumMod val="85000"/>
                  </a:schemeClr>
                </a:solidFill>
              </a:rPr>
              <a:t>17.56.050  Preservation/Restoration of and Additions to Historic Structures</a:t>
            </a:r>
          </a:p>
          <a:p>
            <a:pPr marL="1024128" indent="-1024128" defTabSz="1024128">
              <a:buFont typeface="Arial" panose="020B0604020202020204" pitchFamily="34" charset="0"/>
              <a:buNone/>
            </a:pPr>
            <a:r>
              <a:rPr lang="en-US" sz="1600" b="1" dirty="0"/>
              <a:t>17.56.060  New Development or Renovation of Non-Historic Structures Design Standards in the Downtown Zones</a:t>
            </a:r>
          </a:p>
          <a:p>
            <a:pPr marL="1024128" indent="-1024128" defTabSz="1024128">
              <a:buFont typeface="Arial" panose="020B0604020202020204" pitchFamily="34" charset="0"/>
              <a:buNone/>
            </a:pPr>
            <a:r>
              <a:rPr lang="en-US" sz="1600" b="1" dirty="0">
                <a:solidFill>
                  <a:schemeClr val="bg1">
                    <a:lumMod val="85000"/>
                  </a:schemeClr>
                </a:solidFill>
              </a:rPr>
              <a:t>17.56.070  Mixed Use, Commercial and Employment Zones Design Standards</a:t>
            </a:r>
          </a:p>
          <a:p>
            <a:pPr marL="1024128" indent="-1024128" defTabSz="1024128">
              <a:buFont typeface="Arial" panose="020B0604020202020204" pitchFamily="34" charset="0"/>
              <a:buNone/>
            </a:pPr>
            <a:r>
              <a:rPr lang="en-US" sz="1600" b="1" dirty="0">
                <a:solidFill>
                  <a:schemeClr val="bg1">
                    <a:lumMod val="85000"/>
                  </a:schemeClr>
                </a:solidFill>
              </a:rPr>
              <a:t>17.56.080  Public Facilities and Open Space Zones Design Standards</a:t>
            </a:r>
          </a:p>
        </p:txBody>
      </p:sp>
      <p:pic>
        <p:nvPicPr>
          <p:cNvPr id="3" name="Picture 2" descr="A drawing of a house&#10;&#10;Description automatically generated">
            <a:extLst>
              <a:ext uri="{FF2B5EF4-FFF2-40B4-BE49-F238E27FC236}">
                <a16:creationId xmlns:a16="http://schemas.microsoft.com/office/drawing/2014/main" id="{5CFA2697-D311-2760-13EE-039EC3C76D98}"/>
              </a:ext>
            </a:extLst>
          </p:cNvPr>
          <p:cNvPicPr>
            <a:picLocks noChangeAspect="1"/>
          </p:cNvPicPr>
          <p:nvPr/>
        </p:nvPicPr>
        <p:blipFill>
          <a:blip r:embed="rId3"/>
          <a:stretch>
            <a:fillRect/>
          </a:stretch>
        </p:blipFill>
        <p:spPr>
          <a:xfrm>
            <a:off x="8063383" y="2509383"/>
            <a:ext cx="4024889" cy="1529340"/>
          </a:xfrm>
          <a:prstGeom prst="rect">
            <a:avLst/>
          </a:prstGeom>
        </p:spPr>
      </p:pic>
      <p:pic>
        <p:nvPicPr>
          <p:cNvPr id="6" name="Picture 5" descr="Diagram&#10;&#10;Description automatically generated">
            <a:extLst>
              <a:ext uri="{FF2B5EF4-FFF2-40B4-BE49-F238E27FC236}">
                <a16:creationId xmlns:a16="http://schemas.microsoft.com/office/drawing/2014/main" id="{9E554A9B-0CE3-7F6A-F199-EC65291231A4}"/>
              </a:ext>
            </a:extLst>
          </p:cNvPr>
          <p:cNvPicPr>
            <a:picLocks noChangeAspect="1"/>
          </p:cNvPicPr>
          <p:nvPr/>
        </p:nvPicPr>
        <p:blipFill>
          <a:blip r:embed="rId4"/>
          <a:stretch>
            <a:fillRect/>
          </a:stretch>
        </p:blipFill>
        <p:spPr>
          <a:xfrm>
            <a:off x="8112054" y="4419661"/>
            <a:ext cx="4006698" cy="1737299"/>
          </a:xfrm>
          <a:prstGeom prst="rect">
            <a:avLst/>
          </a:prstGeom>
        </p:spPr>
      </p:pic>
    </p:spTree>
    <p:extLst>
      <p:ext uri="{BB962C8B-B14F-4D97-AF65-F5344CB8AC3E}">
        <p14:creationId xmlns:p14="http://schemas.microsoft.com/office/powerpoint/2010/main" val="203559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2BAA0E54-2CD8-BD94-565C-4CA0F03B1BE0}"/>
              </a:ext>
            </a:extLst>
          </p:cNvPr>
          <p:cNvSpPr>
            <a:spLocks noGrp="1"/>
          </p:cNvSpPr>
          <p:nvPr>
            <p:ph type="body" sz="quarter" idx="16"/>
          </p:nvPr>
        </p:nvSpPr>
        <p:spPr>
          <a:xfrm>
            <a:off x="777240" y="2818540"/>
            <a:ext cx="9970850" cy="2180036"/>
          </a:xfrm>
        </p:spPr>
        <p:txBody>
          <a:bodyPr/>
          <a:lstStyle/>
          <a:p>
            <a:pPr marL="0" marR="0" indent="0" algn="ctr">
              <a:lnSpc>
                <a:spcPct val="115000"/>
              </a:lnSpc>
              <a:spcBef>
                <a:spcPts val="0"/>
              </a:spcBef>
              <a:spcAft>
                <a:spcPts val="0"/>
              </a:spcAft>
              <a:buNone/>
            </a:pPr>
            <a:r>
              <a:rPr lang="en-US" sz="6000" b="1" dirty="0">
                <a:ea typeface="Calibri" panose="020F0502020204030204" pitchFamily="34" charset="0"/>
              </a:rPr>
              <a:t>Topics of Note</a:t>
            </a:r>
            <a:endParaRPr lang="en-US" sz="6000" b="1" dirty="0">
              <a:effectLst/>
              <a:ea typeface="Calibri" panose="020F0502020204030204" pitchFamily="34" charset="0"/>
            </a:endParaRPr>
          </a:p>
          <a:p>
            <a:endParaRPr lang="en-US" dirty="0"/>
          </a:p>
        </p:txBody>
      </p:sp>
      <p:pic>
        <p:nvPicPr>
          <p:cNvPr id="3" name="Picture 2" descr="A logo with a leaf and hexagons&#10;&#10;Description automatically generated">
            <a:extLst>
              <a:ext uri="{FF2B5EF4-FFF2-40B4-BE49-F238E27FC236}">
                <a16:creationId xmlns:a16="http://schemas.microsoft.com/office/drawing/2014/main" id="{108B2F7B-D821-61CA-DB1A-61BE1184F5CA}"/>
              </a:ext>
            </a:extLst>
          </p:cNvPr>
          <p:cNvPicPr>
            <a:picLocks noChangeAspect="1"/>
          </p:cNvPicPr>
          <p:nvPr/>
        </p:nvPicPr>
        <p:blipFill rotWithShape="1">
          <a:blip r:embed="rId3">
            <a:clrChange>
              <a:clrFrom>
                <a:srgbClr val="FFFFFF"/>
              </a:clrFrom>
              <a:clrTo>
                <a:srgbClr val="FFFFFF">
                  <a:alpha val="0"/>
                </a:srgbClr>
              </a:clrTo>
            </a:clrChange>
          </a:blip>
          <a:srcRect l="9334" r="8889"/>
          <a:stretch/>
        </p:blipFill>
        <p:spPr>
          <a:xfrm>
            <a:off x="10439400" y="4595620"/>
            <a:ext cx="1411845" cy="1726440"/>
          </a:xfrm>
          <a:prstGeom prst="rect">
            <a:avLst/>
          </a:prstGeom>
        </p:spPr>
      </p:pic>
      <p:sp>
        <p:nvSpPr>
          <p:cNvPr id="5" name="Rectangle 4">
            <a:extLst>
              <a:ext uri="{FF2B5EF4-FFF2-40B4-BE49-F238E27FC236}">
                <a16:creationId xmlns:a16="http://schemas.microsoft.com/office/drawing/2014/main" id="{5E3CB1F3-12C4-D54A-67A4-1AD848B39A5F}"/>
              </a:ext>
            </a:extLst>
          </p:cNvPr>
          <p:cNvSpPr/>
          <p:nvPr/>
        </p:nvSpPr>
        <p:spPr>
          <a:xfrm>
            <a:off x="0" y="6080760"/>
            <a:ext cx="777240" cy="777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F1148BD-1659-4C71-A986-EFDA684C39CC}"/>
              </a:ext>
            </a:extLst>
          </p:cNvPr>
          <p:cNvSpPr/>
          <p:nvPr/>
        </p:nvSpPr>
        <p:spPr>
          <a:xfrm>
            <a:off x="908297" y="6493307"/>
            <a:ext cx="714139" cy="2253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7429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1B81470-C190-4550-A463-FD97F1C4486F}"/>
              </a:ext>
            </a:extLst>
          </p:cNvPr>
          <p:cNvSpPr>
            <a:spLocks noGrp="1"/>
          </p:cNvSpPr>
          <p:nvPr>
            <p:ph type="body" sz="quarter" idx="14"/>
          </p:nvPr>
        </p:nvSpPr>
        <p:spPr/>
        <p:txBody>
          <a:bodyPr/>
          <a:lstStyle/>
          <a:p>
            <a:r>
              <a:rPr lang="en-US" dirty="0"/>
              <a:t>CZC Chapter 17.68</a:t>
            </a:r>
            <a:endParaRPr lang="en-US" dirty="0">
              <a:solidFill>
                <a:srgbClr val="FF0000"/>
              </a:solidFill>
            </a:endParaRPr>
          </a:p>
        </p:txBody>
      </p:sp>
      <p:sp>
        <p:nvSpPr>
          <p:cNvPr id="15" name="Text Placeholder 14">
            <a:extLst>
              <a:ext uri="{FF2B5EF4-FFF2-40B4-BE49-F238E27FC236}">
                <a16:creationId xmlns:a16="http://schemas.microsoft.com/office/drawing/2014/main" id="{721E169F-C282-576D-744F-F348E265DF34}"/>
              </a:ext>
            </a:extLst>
          </p:cNvPr>
          <p:cNvSpPr>
            <a:spLocks noGrp="1"/>
          </p:cNvSpPr>
          <p:nvPr>
            <p:ph type="body" sz="quarter" idx="16"/>
          </p:nvPr>
        </p:nvSpPr>
        <p:spPr>
          <a:xfrm>
            <a:off x="235839" y="1737618"/>
            <a:ext cx="7147942" cy="4022583"/>
          </a:xfrm>
        </p:spPr>
        <p:txBody>
          <a:bodyPr>
            <a:normAutofit lnSpcReduction="10000"/>
          </a:bodyPr>
          <a:lstStyle/>
          <a:p>
            <a:pPr marL="0" indent="0">
              <a:buNone/>
            </a:pPr>
            <a:r>
              <a:rPr lang="en-US" sz="2000" dirty="0"/>
              <a:t>Existing buildings which currently operate in the Downtown zones </a:t>
            </a:r>
            <a:r>
              <a:rPr lang="en-US" sz="2000" b="1" dirty="0"/>
              <a:t>are exempt </a:t>
            </a:r>
            <a:r>
              <a:rPr lang="en-US" sz="2000" dirty="0"/>
              <a:t>from parking requirements, </a:t>
            </a:r>
            <a:r>
              <a:rPr lang="en-US" sz="2000" i="1" dirty="0"/>
              <a:t>except: </a:t>
            </a:r>
          </a:p>
          <a:p>
            <a:pPr lvl="1"/>
            <a:r>
              <a:rPr lang="en-US" dirty="0"/>
              <a:t>When a change in use, expansion of a use, or expansion of floor area creates an increase of 20 percent or more in the number of required on-site parking or loading spaces, additional on-site parking and loading shall be provided for such addition, enlargement, or change in use </a:t>
            </a:r>
            <a:r>
              <a:rPr lang="en-US" u="sng" dirty="0"/>
              <a:t>and not for the entire building or site</a:t>
            </a:r>
            <a:r>
              <a:rPr lang="en-US" dirty="0"/>
              <a:t>; and/or</a:t>
            </a:r>
          </a:p>
          <a:p>
            <a:pPr lvl="1"/>
            <a:r>
              <a:rPr lang="en-US" dirty="0"/>
              <a:t>With the creation of additional dwelling units (that did not formerly exist)</a:t>
            </a:r>
            <a:endParaRPr lang="en-US" b="1" dirty="0"/>
          </a:p>
          <a:p>
            <a:pPr marL="0" indent="0">
              <a:buNone/>
            </a:pPr>
            <a:r>
              <a:rPr lang="en-US" sz="1900" b="1" dirty="0"/>
              <a:t>Other reduction options: </a:t>
            </a:r>
            <a:r>
              <a:rPr lang="en-US" sz="1900" dirty="0"/>
              <a:t>Shared parking; secure bike parking; infeasibility of providing on-site parking and parking demand will not exceed the capacity of the supply of on-street parking…</a:t>
            </a:r>
          </a:p>
        </p:txBody>
      </p:sp>
      <p:sp>
        <p:nvSpPr>
          <p:cNvPr id="13" name="Text Placeholder 3">
            <a:extLst>
              <a:ext uri="{FF2B5EF4-FFF2-40B4-BE49-F238E27FC236}">
                <a16:creationId xmlns:a16="http://schemas.microsoft.com/office/drawing/2014/main" id="{CD6F75DF-1A09-A214-999D-EDEDA31F6710}"/>
              </a:ext>
            </a:extLst>
          </p:cNvPr>
          <p:cNvSpPr>
            <a:spLocks noGrp="1"/>
          </p:cNvSpPr>
          <p:nvPr>
            <p:ph type="body" sz="quarter" idx="13"/>
          </p:nvPr>
        </p:nvSpPr>
        <p:spPr>
          <a:xfrm>
            <a:off x="265176" y="160131"/>
            <a:ext cx="10974324" cy="653321"/>
          </a:xfrm>
        </p:spPr>
        <p:txBody>
          <a:bodyPr>
            <a:normAutofit fontScale="92500" lnSpcReduction="10000"/>
          </a:bodyPr>
          <a:lstStyle/>
          <a:p>
            <a:r>
              <a:rPr lang="en-US" dirty="0"/>
              <a:t>Parking and Loading </a:t>
            </a:r>
          </a:p>
        </p:txBody>
      </p:sp>
      <p:sp>
        <p:nvSpPr>
          <p:cNvPr id="5" name="Rectangle 4">
            <a:extLst>
              <a:ext uri="{FF2B5EF4-FFF2-40B4-BE49-F238E27FC236}">
                <a16:creationId xmlns:a16="http://schemas.microsoft.com/office/drawing/2014/main" id="{6C856EC2-43F6-46F0-A49E-6233D7270CDC}"/>
              </a:ext>
            </a:extLst>
          </p:cNvPr>
          <p:cNvSpPr/>
          <p:nvPr/>
        </p:nvSpPr>
        <p:spPr>
          <a:xfrm>
            <a:off x="-1" y="6080760"/>
            <a:ext cx="1850065" cy="777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ack and blue text with yellow letters&#10;&#10;Description automatically generated">
            <a:extLst>
              <a:ext uri="{FF2B5EF4-FFF2-40B4-BE49-F238E27FC236}">
                <a16:creationId xmlns:a16="http://schemas.microsoft.com/office/drawing/2014/main" id="{B02B684A-59E8-4184-AE6B-7C8D6794D92E}"/>
              </a:ext>
            </a:extLst>
          </p:cNvPr>
          <p:cNvPicPr>
            <a:picLocks noChangeAspect="1"/>
          </p:cNvPicPr>
          <p:nvPr/>
        </p:nvPicPr>
        <p:blipFill>
          <a:blip r:embed="rId3"/>
          <a:stretch>
            <a:fillRect/>
          </a:stretch>
        </p:blipFill>
        <p:spPr>
          <a:xfrm>
            <a:off x="838200" y="6322983"/>
            <a:ext cx="1729902" cy="415329"/>
          </a:xfrm>
          <a:prstGeom prst="rect">
            <a:avLst/>
          </a:prstGeom>
          <a:solidFill>
            <a:schemeClr val="bg1"/>
          </a:solidFill>
        </p:spPr>
      </p:pic>
      <p:pic>
        <p:nvPicPr>
          <p:cNvPr id="8" name="Picture 7">
            <a:extLst>
              <a:ext uri="{FF2B5EF4-FFF2-40B4-BE49-F238E27FC236}">
                <a16:creationId xmlns:a16="http://schemas.microsoft.com/office/drawing/2014/main" id="{3CCF3A9E-BF7B-4B11-81A9-F2B7D5E219E1}"/>
              </a:ext>
            </a:extLst>
          </p:cNvPr>
          <p:cNvPicPr>
            <a:picLocks noChangeAspect="1"/>
          </p:cNvPicPr>
          <p:nvPr/>
        </p:nvPicPr>
        <p:blipFill rotWithShape="1">
          <a:blip r:embed="rId4"/>
          <a:srcRect r="1856"/>
          <a:stretch/>
        </p:blipFill>
        <p:spPr>
          <a:xfrm>
            <a:off x="7383781" y="1454606"/>
            <a:ext cx="4286249" cy="4188816"/>
          </a:xfrm>
          <a:prstGeom prst="rect">
            <a:avLst/>
          </a:prstGeom>
        </p:spPr>
      </p:pic>
    </p:spTree>
    <p:extLst>
      <p:ext uri="{BB962C8B-B14F-4D97-AF65-F5344CB8AC3E}">
        <p14:creationId xmlns:p14="http://schemas.microsoft.com/office/powerpoint/2010/main" val="2021590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31A356-2FA1-FBC3-BA17-C4BDB5A90E82}"/>
              </a:ext>
            </a:extLst>
          </p:cNvPr>
          <p:cNvSpPr>
            <a:spLocks noGrp="1"/>
          </p:cNvSpPr>
          <p:nvPr>
            <p:ph type="body" sz="quarter" idx="13"/>
          </p:nvPr>
        </p:nvSpPr>
        <p:spPr>
          <a:xfrm>
            <a:off x="380999" y="1254760"/>
            <a:ext cx="8132685" cy="4348480"/>
          </a:xfrm>
        </p:spPr>
        <p:txBody>
          <a:bodyPr>
            <a:normAutofit/>
          </a:bodyPr>
          <a:lstStyle/>
          <a:p>
            <a:pPr>
              <a:spcBef>
                <a:spcPts val="1800"/>
              </a:spcBef>
            </a:pPr>
            <a:r>
              <a:rPr lang="en-US" sz="2600" dirty="0"/>
              <a:t>Zoning Code Relationship to General Plan</a:t>
            </a:r>
          </a:p>
          <a:p>
            <a:pPr>
              <a:spcBef>
                <a:spcPts val="1800"/>
              </a:spcBef>
            </a:pPr>
            <a:r>
              <a:rPr lang="en-US" sz="2600" dirty="0"/>
              <a:t>Update Objectives</a:t>
            </a:r>
          </a:p>
          <a:p>
            <a:pPr>
              <a:spcBef>
                <a:spcPts val="1800"/>
              </a:spcBef>
            </a:pPr>
            <a:r>
              <a:rPr lang="en-US" sz="2600" dirty="0"/>
              <a:t>Zoning Map</a:t>
            </a:r>
          </a:p>
          <a:p>
            <a:pPr>
              <a:spcBef>
                <a:spcPts val="1800"/>
              </a:spcBef>
            </a:pPr>
            <a:r>
              <a:rPr lang="en-US" sz="2600" dirty="0"/>
              <a:t>Permitted Uses</a:t>
            </a:r>
          </a:p>
          <a:p>
            <a:pPr>
              <a:spcBef>
                <a:spcPts val="1800"/>
              </a:spcBef>
            </a:pPr>
            <a:r>
              <a:rPr lang="en-US" sz="2600" dirty="0"/>
              <a:t>Development / Design Standards</a:t>
            </a:r>
          </a:p>
          <a:p>
            <a:pPr>
              <a:spcBef>
                <a:spcPts val="1800"/>
              </a:spcBef>
            </a:pPr>
            <a:r>
              <a:rPr lang="en-US" sz="2600" dirty="0"/>
              <a:t>Topics of Interest</a:t>
            </a:r>
          </a:p>
          <a:p>
            <a:pPr>
              <a:spcBef>
                <a:spcPts val="1800"/>
              </a:spcBef>
            </a:pPr>
            <a:r>
              <a:rPr lang="en-US" sz="2600" dirty="0"/>
              <a:t>Next Steps</a:t>
            </a:r>
          </a:p>
          <a:p>
            <a:pPr>
              <a:spcBef>
                <a:spcPts val="1800"/>
              </a:spcBef>
            </a:pPr>
            <a:endParaRPr lang="en-US" sz="2600" dirty="0">
              <a:highlight>
                <a:srgbClr val="FFFF00"/>
              </a:highlight>
            </a:endParaRPr>
          </a:p>
          <a:p>
            <a:pPr>
              <a:spcBef>
                <a:spcPts val="1800"/>
              </a:spcBef>
            </a:pPr>
            <a:endParaRPr lang="en-US" sz="2600" dirty="0"/>
          </a:p>
          <a:p>
            <a:pPr marL="457200" lvl="1" indent="0">
              <a:buNone/>
            </a:pPr>
            <a:endParaRPr lang="en-US" dirty="0">
              <a:latin typeface="+mn-lt"/>
            </a:endParaRPr>
          </a:p>
        </p:txBody>
      </p:sp>
      <p:sp>
        <p:nvSpPr>
          <p:cNvPr id="3" name="Text Placeholder 2">
            <a:extLst>
              <a:ext uri="{FF2B5EF4-FFF2-40B4-BE49-F238E27FC236}">
                <a16:creationId xmlns:a16="http://schemas.microsoft.com/office/drawing/2014/main" id="{838C3222-E208-1BC9-8CCC-AE37601D61CD}"/>
              </a:ext>
            </a:extLst>
          </p:cNvPr>
          <p:cNvSpPr>
            <a:spLocks noGrp="1"/>
          </p:cNvSpPr>
          <p:nvPr>
            <p:ph type="body" sz="quarter" idx="14"/>
          </p:nvPr>
        </p:nvSpPr>
        <p:spPr>
          <a:xfrm>
            <a:off x="266697" y="356616"/>
            <a:ext cx="8132685" cy="923544"/>
          </a:xfrm>
        </p:spPr>
        <p:txBody>
          <a:bodyPr/>
          <a:lstStyle/>
          <a:p>
            <a:r>
              <a:rPr lang="en-US" dirty="0"/>
              <a:t>Agenda</a:t>
            </a:r>
          </a:p>
        </p:txBody>
      </p:sp>
      <p:pic>
        <p:nvPicPr>
          <p:cNvPr id="4" name="Picture 3" descr="A black and blue text with yellow letters&#10;&#10;Description automatically generated">
            <a:extLst>
              <a:ext uri="{FF2B5EF4-FFF2-40B4-BE49-F238E27FC236}">
                <a16:creationId xmlns:a16="http://schemas.microsoft.com/office/drawing/2014/main" id="{A79555D3-583D-41D8-AF34-8EFBBB2FB137}"/>
              </a:ext>
            </a:extLst>
          </p:cNvPr>
          <p:cNvPicPr>
            <a:picLocks noChangeAspect="1"/>
          </p:cNvPicPr>
          <p:nvPr/>
        </p:nvPicPr>
        <p:blipFill>
          <a:blip r:embed="rId3"/>
          <a:stretch>
            <a:fillRect/>
          </a:stretch>
        </p:blipFill>
        <p:spPr>
          <a:xfrm>
            <a:off x="838200" y="6322983"/>
            <a:ext cx="1729902" cy="415329"/>
          </a:xfrm>
          <a:prstGeom prst="rect">
            <a:avLst/>
          </a:prstGeom>
          <a:solidFill>
            <a:schemeClr val="bg1"/>
          </a:solidFill>
        </p:spPr>
      </p:pic>
    </p:spTree>
    <p:extLst>
      <p:ext uri="{BB962C8B-B14F-4D97-AF65-F5344CB8AC3E}">
        <p14:creationId xmlns:p14="http://schemas.microsoft.com/office/powerpoint/2010/main" val="3915588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40BDFB8-852F-4F0C-814D-8886E8C9A4B0}"/>
              </a:ext>
            </a:extLst>
          </p:cNvPr>
          <p:cNvSpPr>
            <a:spLocks noGrp="1"/>
          </p:cNvSpPr>
          <p:nvPr>
            <p:ph type="body" sz="quarter" idx="14"/>
          </p:nvPr>
        </p:nvSpPr>
        <p:spPr/>
        <p:txBody>
          <a:bodyPr/>
          <a:lstStyle/>
          <a:p>
            <a:r>
              <a:rPr lang="en-US" dirty="0"/>
              <a:t>CZC Chapter 17.72</a:t>
            </a:r>
          </a:p>
        </p:txBody>
      </p:sp>
      <p:sp>
        <p:nvSpPr>
          <p:cNvPr id="13" name="Text Placeholder 3">
            <a:extLst>
              <a:ext uri="{FF2B5EF4-FFF2-40B4-BE49-F238E27FC236}">
                <a16:creationId xmlns:a16="http://schemas.microsoft.com/office/drawing/2014/main" id="{CD6F75DF-1A09-A214-999D-EDEDA31F6710}"/>
              </a:ext>
            </a:extLst>
          </p:cNvPr>
          <p:cNvSpPr>
            <a:spLocks noGrp="1"/>
          </p:cNvSpPr>
          <p:nvPr>
            <p:ph type="body" sz="quarter" idx="13"/>
          </p:nvPr>
        </p:nvSpPr>
        <p:spPr/>
        <p:txBody>
          <a:bodyPr>
            <a:normAutofit fontScale="92500" lnSpcReduction="10000"/>
          </a:bodyPr>
          <a:lstStyle/>
          <a:p>
            <a:r>
              <a:rPr lang="en-US" dirty="0"/>
              <a:t>Signs</a:t>
            </a:r>
            <a:endParaRPr lang="en-US" dirty="0">
              <a:solidFill>
                <a:srgbClr val="FF0000"/>
              </a:solidFill>
            </a:endParaRPr>
          </a:p>
        </p:txBody>
      </p:sp>
      <p:sp>
        <p:nvSpPr>
          <p:cNvPr id="5" name="Rectangle 4">
            <a:extLst>
              <a:ext uri="{FF2B5EF4-FFF2-40B4-BE49-F238E27FC236}">
                <a16:creationId xmlns:a16="http://schemas.microsoft.com/office/drawing/2014/main" id="{6C856EC2-43F6-46F0-A49E-6233D7270CDC}"/>
              </a:ext>
            </a:extLst>
          </p:cNvPr>
          <p:cNvSpPr/>
          <p:nvPr/>
        </p:nvSpPr>
        <p:spPr>
          <a:xfrm>
            <a:off x="-1" y="6080760"/>
            <a:ext cx="1850065" cy="777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ack and blue text with yellow letters&#10;&#10;Description automatically generated">
            <a:extLst>
              <a:ext uri="{FF2B5EF4-FFF2-40B4-BE49-F238E27FC236}">
                <a16:creationId xmlns:a16="http://schemas.microsoft.com/office/drawing/2014/main" id="{B02B684A-59E8-4184-AE6B-7C8D6794D92E}"/>
              </a:ext>
            </a:extLst>
          </p:cNvPr>
          <p:cNvPicPr>
            <a:picLocks noChangeAspect="1"/>
          </p:cNvPicPr>
          <p:nvPr/>
        </p:nvPicPr>
        <p:blipFill>
          <a:blip r:embed="rId3"/>
          <a:stretch>
            <a:fillRect/>
          </a:stretch>
        </p:blipFill>
        <p:spPr>
          <a:xfrm>
            <a:off x="838200" y="6322983"/>
            <a:ext cx="1729902" cy="415329"/>
          </a:xfrm>
          <a:prstGeom prst="rect">
            <a:avLst/>
          </a:prstGeom>
          <a:solidFill>
            <a:schemeClr val="bg1"/>
          </a:solidFill>
        </p:spPr>
      </p:pic>
      <p:pic>
        <p:nvPicPr>
          <p:cNvPr id="12" name="Picture 11">
            <a:extLst>
              <a:ext uri="{FF2B5EF4-FFF2-40B4-BE49-F238E27FC236}">
                <a16:creationId xmlns:a16="http://schemas.microsoft.com/office/drawing/2014/main" id="{38EF5D9D-07AC-4487-B01F-AC17272BADD6}"/>
              </a:ext>
            </a:extLst>
          </p:cNvPr>
          <p:cNvPicPr>
            <a:picLocks noChangeAspect="1"/>
          </p:cNvPicPr>
          <p:nvPr/>
        </p:nvPicPr>
        <p:blipFill>
          <a:blip r:embed="rId4"/>
          <a:stretch>
            <a:fillRect/>
          </a:stretch>
        </p:blipFill>
        <p:spPr>
          <a:xfrm>
            <a:off x="7730490" y="3352917"/>
            <a:ext cx="3016544" cy="2713747"/>
          </a:xfrm>
          <a:prstGeom prst="rect">
            <a:avLst/>
          </a:prstGeom>
        </p:spPr>
      </p:pic>
      <p:pic>
        <p:nvPicPr>
          <p:cNvPr id="15" name="Picture 14">
            <a:extLst>
              <a:ext uri="{FF2B5EF4-FFF2-40B4-BE49-F238E27FC236}">
                <a16:creationId xmlns:a16="http://schemas.microsoft.com/office/drawing/2014/main" id="{D65AD5EF-9D76-4352-8246-D9F5272E9692}"/>
              </a:ext>
            </a:extLst>
          </p:cNvPr>
          <p:cNvPicPr>
            <a:picLocks noChangeAspect="1"/>
          </p:cNvPicPr>
          <p:nvPr/>
        </p:nvPicPr>
        <p:blipFill>
          <a:blip r:embed="rId5"/>
          <a:stretch>
            <a:fillRect/>
          </a:stretch>
        </p:blipFill>
        <p:spPr>
          <a:xfrm>
            <a:off x="9023128" y="239903"/>
            <a:ext cx="2903696" cy="2612286"/>
          </a:xfrm>
          <a:prstGeom prst="rect">
            <a:avLst/>
          </a:prstGeom>
        </p:spPr>
      </p:pic>
      <p:pic>
        <p:nvPicPr>
          <p:cNvPr id="19" name="Picture 18">
            <a:extLst>
              <a:ext uri="{FF2B5EF4-FFF2-40B4-BE49-F238E27FC236}">
                <a16:creationId xmlns:a16="http://schemas.microsoft.com/office/drawing/2014/main" id="{F811220B-E634-4C9F-99F9-CBCE245A4A86}"/>
              </a:ext>
            </a:extLst>
          </p:cNvPr>
          <p:cNvPicPr>
            <a:picLocks noChangeAspect="1"/>
          </p:cNvPicPr>
          <p:nvPr/>
        </p:nvPicPr>
        <p:blipFill>
          <a:blip r:embed="rId6"/>
          <a:stretch>
            <a:fillRect/>
          </a:stretch>
        </p:blipFill>
        <p:spPr>
          <a:xfrm>
            <a:off x="5438065" y="239903"/>
            <a:ext cx="3332284" cy="2832735"/>
          </a:xfrm>
          <a:prstGeom prst="rect">
            <a:avLst/>
          </a:prstGeom>
        </p:spPr>
      </p:pic>
      <p:pic>
        <p:nvPicPr>
          <p:cNvPr id="21" name="Picture 20">
            <a:extLst>
              <a:ext uri="{FF2B5EF4-FFF2-40B4-BE49-F238E27FC236}">
                <a16:creationId xmlns:a16="http://schemas.microsoft.com/office/drawing/2014/main" id="{78B0525A-BEB1-4F0F-B9F4-BEB4D2CD6605}"/>
              </a:ext>
            </a:extLst>
          </p:cNvPr>
          <p:cNvPicPr>
            <a:picLocks noChangeAspect="1"/>
          </p:cNvPicPr>
          <p:nvPr/>
        </p:nvPicPr>
        <p:blipFill>
          <a:blip r:embed="rId7"/>
          <a:stretch>
            <a:fillRect/>
          </a:stretch>
        </p:blipFill>
        <p:spPr>
          <a:xfrm>
            <a:off x="387667" y="2271696"/>
            <a:ext cx="5893267" cy="34914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83336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1B81470-C190-4550-A463-FD97F1C4486F}"/>
              </a:ext>
            </a:extLst>
          </p:cNvPr>
          <p:cNvSpPr>
            <a:spLocks noGrp="1"/>
          </p:cNvSpPr>
          <p:nvPr>
            <p:ph type="body" sz="quarter" idx="14"/>
          </p:nvPr>
        </p:nvSpPr>
        <p:spPr>
          <a:xfrm>
            <a:off x="235839" y="986279"/>
            <a:ext cx="10404452" cy="451203"/>
          </a:xfrm>
        </p:spPr>
        <p:txBody>
          <a:bodyPr/>
          <a:lstStyle/>
          <a:p>
            <a:r>
              <a:rPr lang="en-US" sz="2800" dirty="0"/>
              <a:t>CZC Section 17.84.060 </a:t>
            </a:r>
            <a:endParaRPr lang="en-US" sz="2800" dirty="0">
              <a:solidFill>
                <a:srgbClr val="FF0000"/>
              </a:solidFill>
            </a:endParaRPr>
          </a:p>
        </p:txBody>
      </p:sp>
      <p:sp>
        <p:nvSpPr>
          <p:cNvPr id="15" name="Text Placeholder 14">
            <a:extLst>
              <a:ext uri="{FF2B5EF4-FFF2-40B4-BE49-F238E27FC236}">
                <a16:creationId xmlns:a16="http://schemas.microsoft.com/office/drawing/2014/main" id="{721E169F-C282-576D-744F-F348E265DF34}"/>
              </a:ext>
            </a:extLst>
          </p:cNvPr>
          <p:cNvSpPr>
            <a:spLocks noGrp="1"/>
          </p:cNvSpPr>
          <p:nvPr>
            <p:ph type="body" sz="quarter" idx="16"/>
          </p:nvPr>
        </p:nvSpPr>
        <p:spPr>
          <a:xfrm>
            <a:off x="235839" y="1446476"/>
            <a:ext cx="7142848" cy="4022583"/>
          </a:xfrm>
        </p:spPr>
        <p:txBody>
          <a:bodyPr>
            <a:noAutofit/>
          </a:bodyPr>
          <a:lstStyle/>
          <a:p>
            <a:pPr marL="0" indent="0">
              <a:buNone/>
            </a:pPr>
            <a:r>
              <a:rPr lang="en-US" sz="1600" b="1" dirty="0"/>
              <a:t>Requirements for On-Sale Liquor Establishments. </a:t>
            </a:r>
          </a:p>
          <a:p>
            <a:pPr marL="342900" indent="-342900">
              <a:buAutoNum type="arabicPeriod"/>
            </a:pPr>
            <a:r>
              <a:rPr lang="en-US" sz="1600" b="1" dirty="0"/>
              <a:t>Permit Required. </a:t>
            </a:r>
            <a:r>
              <a:rPr lang="en-US" sz="1600" u="sng" dirty="0"/>
              <a:t>Unless otherwise specified</a:t>
            </a:r>
            <a:r>
              <a:rPr lang="en-US" sz="1600" dirty="0"/>
              <a:t>, restaurants with alcohol sales, bars, nightclubs, and lounges, and alcoholic beverage retail sales establishments, shall not be established without first securing a Conditional Use Permit </a:t>
            </a:r>
            <a:r>
              <a:rPr lang="en-US" sz="1600" u="sng" dirty="0"/>
              <a:t>as required in the applicable base district. </a:t>
            </a:r>
          </a:p>
          <a:p>
            <a:pPr marL="800100" lvl="1" indent="-342900">
              <a:buFont typeface="+mj-lt"/>
              <a:buAutoNum type="alphaLcPeriod"/>
            </a:pPr>
            <a:r>
              <a:rPr lang="en-US" sz="1600" dirty="0"/>
              <a:t>Exceptions. The following uses do not require a Conditional Use Permit: </a:t>
            </a:r>
          </a:p>
          <a:p>
            <a:pPr marL="1257300" lvl="2" indent="-342900">
              <a:buAutoNum type="arabicPeriod"/>
            </a:pPr>
            <a:r>
              <a:rPr lang="en-US" sz="1600" dirty="0"/>
              <a:t>Veterans’ clubs and fraternal organizations. </a:t>
            </a:r>
          </a:p>
          <a:p>
            <a:pPr marL="1257300" lvl="2" indent="-342900">
              <a:buAutoNum type="arabicPeriod"/>
            </a:pPr>
            <a:r>
              <a:rPr lang="en-US" sz="1600" dirty="0"/>
              <a:t>Full-service restaurants, defined as having gross receipts for food constituting 51 percent of all sales, that do not sell alcohol past 10:00 p.m. </a:t>
            </a:r>
          </a:p>
          <a:p>
            <a:pPr marL="1257300" lvl="2" indent="-342900">
              <a:buAutoNum type="arabicPeriod"/>
            </a:pPr>
            <a:r>
              <a:rPr lang="en-US" sz="1600" dirty="0"/>
              <a:t>Membership organizations and clubs that are restricted to members and guests only. </a:t>
            </a:r>
          </a:p>
          <a:p>
            <a:pPr marL="1257300" lvl="2" indent="-342900">
              <a:buAutoNum type="arabicPeriod"/>
            </a:pPr>
            <a:r>
              <a:rPr lang="en-US" sz="1600" dirty="0"/>
              <a:t>Non-profit temporary licenses. </a:t>
            </a:r>
          </a:p>
          <a:p>
            <a:pPr marL="1257300" lvl="2" indent="-342900">
              <a:buAutoNum type="arabicPeriod"/>
            </a:pPr>
            <a:r>
              <a:rPr lang="en-US" sz="1600" dirty="0"/>
              <a:t>One-day on-sale licenses pursuant to Business and Professions Code Section 24045.1. </a:t>
            </a:r>
          </a:p>
          <a:p>
            <a:pPr marL="1257300" lvl="2" indent="-342900">
              <a:buAutoNum type="arabicPeriod"/>
            </a:pPr>
            <a:r>
              <a:rPr lang="en-US" sz="1600" dirty="0"/>
              <a:t>Hotels or Motels that offer complimentary drinks to their guests.</a:t>
            </a:r>
          </a:p>
        </p:txBody>
      </p:sp>
      <p:sp>
        <p:nvSpPr>
          <p:cNvPr id="13" name="Text Placeholder 3">
            <a:extLst>
              <a:ext uri="{FF2B5EF4-FFF2-40B4-BE49-F238E27FC236}">
                <a16:creationId xmlns:a16="http://schemas.microsoft.com/office/drawing/2014/main" id="{CD6F75DF-1A09-A214-999D-EDEDA31F6710}"/>
              </a:ext>
            </a:extLst>
          </p:cNvPr>
          <p:cNvSpPr>
            <a:spLocks noGrp="1"/>
          </p:cNvSpPr>
          <p:nvPr>
            <p:ph type="body" sz="quarter" idx="13"/>
          </p:nvPr>
        </p:nvSpPr>
        <p:spPr>
          <a:xfrm>
            <a:off x="265176" y="160131"/>
            <a:ext cx="10974324" cy="653321"/>
          </a:xfrm>
        </p:spPr>
        <p:txBody>
          <a:bodyPr>
            <a:normAutofit fontScale="92500" lnSpcReduction="10000"/>
          </a:bodyPr>
          <a:lstStyle/>
          <a:p>
            <a:r>
              <a:rPr lang="en-US" dirty="0"/>
              <a:t>Alcoholic Beverage Sales</a:t>
            </a:r>
          </a:p>
        </p:txBody>
      </p:sp>
      <p:sp>
        <p:nvSpPr>
          <p:cNvPr id="5" name="Rectangle 4">
            <a:extLst>
              <a:ext uri="{FF2B5EF4-FFF2-40B4-BE49-F238E27FC236}">
                <a16:creationId xmlns:a16="http://schemas.microsoft.com/office/drawing/2014/main" id="{6C856EC2-43F6-46F0-A49E-6233D7270CDC}"/>
              </a:ext>
            </a:extLst>
          </p:cNvPr>
          <p:cNvSpPr/>
          <p:nvPr/>
        </p:nvSpPr>
        <p:spPr>
          <a:xfrm>
            <a:off x="-1" y="6080760"/>
            <a:ext cx="1154431" cy="777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4DFE6E1-6626-447A-A5B0-B3CC9EA72BB0}"/>
              </a:ext>
            </a:extLst>
          </p:cNvPr>
          <p:cNvPicPr>
            <a:picLocks noChangeAspect="1"/>
          </p:cNvPicPr>
          <p:nvPr/>
        </p:nvPicPr>
        <p:blipFill>
          <a:blip r:embed="rId3"/>
          <a:stretch>
            <a:fillRect/>
          </a:stretch>
        </p:blipFill>
        <p:spPr>
          <a:xfrm>
            <a:off x="7477125" y="977543"/>
            <a:ext cx="4380598" cy="5345439"/>
          </a:xfrm>
          <a:prstGeom prst="rect">
            <a:avLst/>
          </a:prstGeom>
        </p:spPr>
      </p:pic>
      <p:sp>
        <p:nvSpPr>
          <p:cNvPr id="4" name="Rectangle: Rounded Corners 3">
            <a:extLst>
              <a:ext uri="{FF2B5EF4-FFF2-40B4-BE49-F238E27FC236}">
                <a16:creationId xmlns:a16="http://schemas.microsoft.com/office/drawing/2014/main" id="{4595AF93-85A9-4FFA-B3D2-CF5635BE91D4}"/>
              </a:ext>
            </a:extLst>
          </p:cNvPr>
          <p:cNvSpPr/>
          <p:nvPr/>
        </p:nvSpPr>
        <p:spPr>
          <a:xfrm>
            <a:off x="7477125" y="3040380"/>
            <a:ext cx="4479036" cy="3406140"/>
          </a:xfrm>
          <a:prstGeom prst="roundRect">
            <a:avLst>
              <a:gd name="adj" fmla="val 8949"/>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2E9209-4996-4AF1-8A5A-4140B831A995}"/>
              </a:ext>
            </a:extLst>
          </p:cNvPr>
          <p:cNvSpPr/>
          <p:nvPr/>
        </p:nvSpPr>
        <p:spPr>
          <a:xfrm>
            <a:off x="729614" y="6446520"/>
            <a:ext cx="1154431" cy="777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2144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CD6F75DF-1A09-A214-999D-EDEDA31F6710}"/>
              </a:ext>
            </a:extLst>
          </p:cNvPr>
          <p:cNvSpPr>
            <a:spLocks noGrp="1"/>
          </p:cNvSpPr>
          <p:nvPr>
            <p:ph type="body" sz="quarter" idx="13"/>
          </p:nvPr>
        </p:nvSpPr>
        <p:spPr>
          <a:xfrm>
            <a:off x="265176" y="160131"/>
            <a:ext cx="10974324" cy="653321"/>
          </a:xfrm>
        </p:spPr>
        <p:txBody>
          <a:bodyPr>
            <a:normAutofit fontScale="92500" lnSpcReduction="10000"/>
          </a:bodyPr>
          <a:lstStyle/>
          <a:p>
            <a:r>
              <a:rPr lang="en-US" dirty="0"/>
              <a:t>Housing</a:t>
            </a:r>
          </a:p>
        </p:txBody>
      </p:sp>
      <p:sp>
        <p:nvSpPr>
          <p:cNvPr id="5" name="Rectangle 4">
            <a:extLst>
              <a:ext uri="{FF2B5EF4-FFF2-40B4-BE49-F238E27FC236}">
                <a16:creationId xmlns:a16="http://schemas.microsoft.com/office/drawing/2014/main" id="{6C856EC2-43F6-46F0-A49E-6233D7270CDC}"/>
              </a:ext>
            </a:extLst>
          </p:cNvPr>
          <p:cNvSpPr/>
          <p:nvPr/>
        </p:nvSpPr>
        <p:spPr>
          <a:xfrm>
            <a:off x="-1" y="6080760"/>
            <a:ext cx="1154431" cy="777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2E9209-4996-4AF1-8A5A-4140B831A995}"/>
              </a:ext>
            </a:extLst>
          </p:cNvPr>
          <p:cNvSpPr/>
          <p:nvPr/>
        </p:nvSpPr>
        <p:spPr>
          <a:xfrm>
            <a:off x="729614" y="6446520"/>
            <a:ext cx="1154431" cy="777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EF2986-36FD-4D35-A115-1BCE58D682C0}"/>
              </a:ext>
            </a:extLst>
          </p:cNvPr>
          <p:cNvPicPr>
            <a:picLocks noChangeAspect="1"/>
          </p:cNvPicPr>
          <p:nvPr/>
        </p:nvPicPr>
        <p:blipFill rotWithShape="1">
          <a:blip r:embed="rId3"/>
          <a:srcRect l="1277" t="2524" r="39412" b="38625"/>
          <a:stretch/>
        </p:blipFill>
        <p:spPr>
          <a:xfrm>
            <a:off x="7104367" y="1054826"/>
            <a:ext cx="4616733" cy="3268980"/>
          </a:xfrm>
          <a:prstGeom prst="rect">
            <a:avLst/>
          </a:prstGeom>
        </p:spPr>
      </p:pic>
      <p:sp>
        <p:nvSpPr>
          <p:cNvPr id="15" name="Text Placeholder 14">
            <a:extLst>
              <a:ext uri="{FF2B5EF4-FFF2-40B4-BE49-F238E27FC236}">
                <a16:creationId xmlns:a16="http://schemas.microsoft.com/office/drawing/2014/main" id="{721E169F-C282-576D-744F-F348E265DF34}"/>
              </a:ext>
            </a:extLst>
          </p:cNvPr>
          <p:cNvSpPr>
            <a:spLocks noGrp="1"/>
          </p:cNvSpPr>
          <p:nvPr>
            <p:ph type="body" sz="quarter" idx="16"/>
          </p:nvPr>
        </p:nvSpPr>
        <p:spPr>
          <a:xfrm>
            <a:off x="144399" y="1179212"/>
            <a:ext cx="6739727" cy="4022583"/>
          </a:xfrm>
        </p:spPr>
        <p:txBody>
          <a:bodyPr>
            <a:noAutofit/>
          </a:bodyPr>
          <a:lstStyle/>
          <a:p>
            <a:r>
              <a:rPr lang="en-US" sz="2000" dirty="0"/>
              <a:t>Housing density unlimited in the DX zones</a:t>
            </a:r>
          </a:p>
          <a:p>
            <a:r>
              <a:rPr lang="en-US" sz="2000" dirty="0"/>
              <a:t>Multi-unit projects are encouraged as stand alone off of Main Street, or above retail/commercial establishments fronting Main Street</a:t>
            </a:r>
          </a:p>
          <a:p>
            <a:r>
              <a:rPr lang="en-US" sz="2000" dirty="0"/>
              <a:t>Multi-unit project allowed with a Zoning Administrator Permit (ZAP) (staff level discretionary review)</a:t>
            </a:r>
          </a:p>
        </p:txBody>
      </p:sp>
    </p:spTree>
    <p:extLst>
      <p:ext uri="{BB962C8B-B14F-4D97-AF65-F5344CB8AC3E}">
        <p14:creationId xmlns:p14="http://schemas.microsoft.com/office/powerpoint/2010/main" val="3216024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2BAA0E54-2CD8-BD94-565C-4CA0F03B1BE0}"/>
              </a:ext>
            </a:extLst>
          </p:cNvPr>
          <p:cNvSpPr>
            <a:spLocks noGrp="1"/>
          </p:cNvSpPr>
          <p:nvPr>
            <p:ph type="body" sz="quarter" idx="16"/>
          </p:nvPr>
        </p:nvSpPr>
        <p:spPr>
          <a:xfrm>
            <a:off x="766913" y="2415584"/>
            <a:ext cx="9970850" cy="1221738"/>
          </a:xfrm>
        </p:spPr>
        <p:txBody>
          <a:bodyPr/>
          <a:lstStyle/>
          <a:p>
            <a:pPr marL="0" marR="0" indent="0" algn="ctr">
              <a:lnSpc>
                <a:spcPct val="115000"/>
              </a:lnSpc>
              <a:spcBef>
                <a:spcPts val="0"/>
              </a:spcBef>
              <a:spcAft>
                <a:spcPts val="0"/>
              </a:spcAft>
              <a:buNone/>
            </a:pPr>
            <a:r>
              <a:rPr lang="en-US" sz="6600" b="1" dirty="0">
                <a:effectLst/>
                <a:ea typeface="Calibri" panose="020F0502020204030204" pitchFamily="34" charset="0"/>
              </a:rPr>
              <a:t>Discussion</a:t>
            </a:r>
          </a:p>
          <a:p>
            <a:endParaRPr lang="en-US" dirty="0"/>
          </a:p>
        </p:txBody>
      </p:sp>
      <p:pic>
        <p:nvPicPr>
          <p:cNvPr id="3" name="Picture 2" descr="A logo with a leaf and hexagons&#10;&#10;Description automatically generated">
            <a:extLst>
              <a:ext uri="{FF2B5EF4-FFF2-40B4-BE49-F238E27FC236}">
                <a16:creationId xmlns:a16="http://schemas.microsoft.com/office/drawing/2014/main" id="{108B2F7B-D821-61CA-DB1A-61BE1184F5CA}"/>
              </a:ext>
            </a:extLst>
          </p:cNvPr>
          <p:cNvPicPr>
            <a:picLocks noChangeAspect="1"/>
          </p:cNvPicPr>
          <p:nvPr/>
        </p:nvPicPr>
        <p:blipFill rotWithShape="1">
          <a:blip r:embed="rId3">
            <a:clrChange>
              <a:clrFrom>
                <a:srgbClr val="FFFFFF"/>
              </a:clrFrom>
              <a:clrTo>
                <a:srgbClr val="FFFFFF">
                  <a:alpha val="0"/>
                </a:srgbClr>
              </a:clrTo>
            </a:clrChange>
          </a:blip>
          <a:srcRect l="9334" r="8889"/>
          <a:stretch/>
        </p:blipFill>
        <p:spPr>
          <a:xfrm>
            <a:off x="10439400" y="4595620"/>
            <a:ext cx="1411845" cy="1726440"/>
          </a:xfrm>
          <a:prstGeom prst="rect">
            <a:avLst/>
          </a:prstGeom>
        </p:spPr>
      </p:pic>
      <p:sp>
        <p:nvSpPr>
          <p:cNvPr id="5" name="Rectangle 4">
            <a:extLst>
              <a:ext uri="{FF2B5EF4-FFF2-40B4-BE49-F238E27FC236}">
                <a16:creationId xmlns:a16="http://schemas.microsoft.com/office/drawing/2014/main" id="{5E3CB1F3-12C4-D54A-67A4-1AD848B39A5F}"/>
              </a:ext>
            </a:extLst>
          </p:cNvPr>
          <p:cNvSpPr/>
          <p:nvPr/>
        </p:nvSpPr>
        <p:spPr>
          <a:xfrm>
            <a:off x="0" y="6080760"/>
            <a:ext cx="777240" cy="777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F1148BD-1659-4C71-A986-EFDA684C39CC}"/>
              </a:ext>
            </a:extLst>
          </p:cNvPr>
          <p:cNvSpPr/>
          <p:nvPr/>
        </p:nvSpPr>
        <p:spPr>
          <a:xfrm>
            <a:off x="908297" y="6493307"/>
            <a:ext cx="714139" cy="2253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0425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7CD5217-D2B7-E8FB-7BBF-4A3CF102A906}"/>
              </a:ext>
            </a:extLst>
          </p:cNvPr>
          <p:cNvSpPr>
            <a:spLocks noGrp="1"/>
          </p:cNvSpPr>
          <p:nvPr>
            <p:ph type="body" sz="quarter" idx="13"/>
          </p:nvPr>
        </p:nvSpPr>
        <p:spPr/>
        <p:txBody>
          <a:bodyPr/>
          <a:lstStyle/>
          <a:p>
            <a:r>
              <a:rPr lang="en-US" dirty="0"/>
              <a:t>Next Steps</a:t>
            </a:r>
          </a:p>
        </p:txBody>
      </p:sp>
      <p:sp>
        <p:nvSpPr>
          <p:cNvPr id="7" name="Text Placeholder 2">
            <a:extLst>
              <a:ext uri="{FF2B5EF4-FFF2-40B4-BE49-F238E27FC236}">
                <a16:creationId xmlns:a16="http://schemas.microsoft.com/office/drawing/2014/main" id="{2BAA0E54-2CD8-BD94-565C-4CA0F03B1BE0}"/>
              </a:ext>
            </a:extLst>
          </p:cNvPr>
          <p:cNvSpPr>
            <a:spLocks noGrp="1"/>
          </p:cNvSpPr>
          <p:nvPr>
            <p:ph type="body" sz="quarter" idx="16"/>
          </p:nvPr>
        </p:nvSpPr>
        <p:spPr>
          <a:xfrm>
            <a:off x="468550" y="1040642"/>
            <a:ext cx="9970850" cy="4776716"/>
          </a:xfrm>
        </p:spPr>
        <p:txBody>
          <a:bodyPr/>
          <a:lstStyle/>
          <a:p>
            <a:pPr marL="0" marR="0" indent="0">
              <a:lnSpc>
                <a:spcPct val="115000"/>
              </a:lnSpc>
              <a:spcBef>
                <a:spcPts val="0"/>
              </a:spcBef>
              <a:spcAft>
                <a:spcPts val="0"/>
              </a:spcAft>
              <a:buNone/>
            </a:pPr>
            <a:r>
              <a:rPr lang="en-US" sz="1800" u="sng" dirty="0">
                <a:effectLst/>
                <a:latin typeface="+mn-lt"/>
                <a:ea typeface="Arial" panose="020B0604020202020204" pitchFamily="34" charset="0"/>
                <a:cs typeface="Times New Roman" panose="02020603050405020304" pitchFamily="18" charset="0"/>
              </a:rPr>
              <a:t>Proposed Public Meeting Schedule: </a:t>
            </a:r>
            <a:endParaRPr lang="en-US" sz="1800" dirty="0">
              <a:effectLst/>
              <a:latin typeface="+mn-lt"/>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1800" dirty="0">
                <a:effectLst/>
                <a:latin typeface="+mn-lt"/>
                <a:ea typeface="Arial" panose="020B0604020202020204" pitchFamily="34" charset="0"/>
                <a:cs typeface="Times New Roman" panose="02020603050405020304" pitchFamily="18" charset="0"/>
              </a:rPr>
              <a:t>Meetings may be subject to change, so please continue to check the CZC web site for up-to-date information.</a:t>
            </a:r>
          </a:p>
          <a:p>
            <a:pPr marL="0" marR="0" indent="0">
              <a:lnSpc>
                <a:spcPct val="115000"/>
              </a:lnSpc>
              <a:spcBef>
                <a:spcPts val="0"/>
              </a:spcBef>
              <a:spcAft>
                <a:spcPts val="0"/>
              </a:spcAft>
              <a:buNone/>
            </a:pPr>
            <a:r>
              <a:rPr lang="en-US" sz="1800" dirty="0">
                <a:effectLst/>
                <a:latin typeface="+mn-lt"/>
                <a:ea typeface="Arial" panose="020B0604020202020204" pitchFamily="34" charset="0"/>
                <a:cs typeface="Times New Roman" panose="02020603050405020304" pitchFamily="18" charset="0"/>
              </a:rPr>
              <a:t> </a:t>
            </a:r>
          </a:p>
          <a:p>
            <a:pPr marL="0" marR="0" indent="0">
              <a:lnSpc>
                <a:spcPct val="115000"/>
              </a:lnSpc>
              <a:spcBef>
                <a:spcPts val="0"/>
              </a:spcBef>
              <a:spcAft>
                <a:spcPts val="0"/>
              </a:spcAft>
              <a:buNone/>
            </a:pPr>
            <a:endParaRPr lang="en-US" sz="1100" dirty="0">
              <a:effectLst/>
              <a:latin typeface="+mn-lt"/>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effectLst/>
                <a:latin typeface="+mn-lt"/>
                <a:ea typeface="Calibri" panose="020F0502020204030204" pitchFamily="34" charset="0"/>
              </a:rPr>
              <a:t>Please join the City of Woodland staff at one or more of the scheduled </a:t>
            </a:r>
            <a:r>
              <a:rPr lang="en-US" sz="1800" b="1" dirty="0">
                <a:effectLst/>
                <a:latin typeface="+mn-lt"/>
                <a:ea typeface="Calibri" panose="020F0502020204030204" pitchFamily="34" charset="0"/>
              </a:rPr>
              <a:t>workshops concerning the Public Review Draft Comprehensive Zoning Code Update</a:t>
            </a:r>
            <a:r>
              <a:rPr lang="en-US" sz="1800" dirty="0">
                <a:effectLst/>
                <a:latin typeface="+mn-lt"/>
                <a:ea typeface="Calibri" panose="020F0502020204030204" pitchFamily="34" charset="0"/>
              </a:rPr>
              <a:t> on</a:t>
            </a:r>
            <a:r>
              <a:rPr lang="en-US" sz="1800" b="1" dirty="0">
                <a:effectLst/>
                <a:latin typeface="+mn-lt"/>
                <a:ea typeface="Calibri" panose="020F0502020204030204" pitchFamily="34" charset="0"/>
              </a:rPr>
              <a:t> </a:t>
            </a:r>
            <a:r>
              <a:rPr lang="en-US" sz="1800" dirty="0">
                <a:effectLst/>
                <a:latin typeface="+mn-lt"/>
                <a:ea typeface="Calibri" panose="020F0502020204030204" pitchFamily="34" charset="0"/>
              </a:rPr>
              <a:t>the following dates:</a:t>
            </a:r>
          </a:p>
          <a:p>
            <a:pPr marL="0" marR="0">
              <a:spcBef>
                <a:spcPts val="0"/>
              </a:spcBef>
              <a:spcAft>
                <a:spcPts val="0"/>
              </a:spcAft>
            </a:pPr>
            <a:endParaRPr lang="en-US" sz="1800" dirty="0">
              <a:effectLst/>
              <a:latin typeface="+mn-l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b="1" dirty="0">
                <a:effectLst/>
                <a:latin typeface="+mn-lt"/>
                <a:ea typeface="Times New Roman" panose="02020603050405020304" pitchFamily="18" charset="0"/>
              </a:rPr>
              <a:t>Thursday,</a:t>
            </a:r>
            <a:r>
              <a:rPr lang="en-US" sz="2000" dirty="0">
                <a:effectLst/>
                <a:latin typeface="+mn-lt"/>
                <a:ea typeface="Times New Roman" panose="02020603050405020304" pitchFamily="18" charset="0"/>
              </a:rPr>
              <a:t> </a:t>
            </a:r>
            <a:r>
              <a:rPr lang="en-US" sz="2000" b="1" dirty="0">
                <a:effectLst/>
                <a:latin typeface="+mn-lt"/>
                <a:ea typeface="Times New Roman" panose="02020603050405020304" pitchFamily="18" charset="0"/>
              </a:rPr>
              <a:t>October 5</a:t>
            </a:r>
            <a:r>
              <a:rPr lang="en-US" sz="2000" dirty="0">
                <a:effectLst/>
                <a:latin typeface="+mn-lt"/>
                <a:ea typeface="Times New Roman" panose="02020603050405020304" pitchFamily="18" charset="0"/>
              </a:rPr>
              <a:t> @ </a:t>
            </a:r>
            <a:r>
              <a:rPr lang="en-US" sz="2000" b="1" dirty="0">
                <a:effectLst/>
                <a:latin typeface="+mn-lt"/>
                <a:ea typeface="Times New Roman" panose="02020603050405020304" pitchFamily="18" charset="0"/>
              </a:rPr>
              <a:t>6:30 PM</a:t>
            </a:r>
            <a:r>
              <a:rPr lang="en-US" sz="2000" dirty="0">
                <a:effectLst/>
                <a:latin typeface="+mn-lt"/>
                <a:ea typeface="Times New Roman" panose="02020603050405020304" pitchFamily="18" charset="0"/>
              </a:rPr>
              <a:t> – Planning Commission Workshop </a:t>
            </a:r>
            <a:endParaRPr lang="en-US" sz="2000" dirty="0">
              <a:effectLst/>
              <a:latin typeface="+mn-l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b="1" dirty="0">
                <a:effectLst/>
                <a:latin typeface="+mn-lt"/>
                <a:ea typeface="Times New Roman" panose="02020603050405020304" pitchFamily="18" charset="0"/>
              </a:rPr>
              <a:t>Wednesday,</a:t>
            </a:r>
            <a:r>
              <a:rPr lang="en-US" sz="2000" dirty="0">
                <a:effectLst/>
                <a:latin typeface="+mn-lt"/>
                <a:ea typeface="Times New Roman" panose="02020603050405020304" pitchFamily="18" charset="0"/>
              </a:rPr>
              <a:t> </a:t>
            </a:r>
            <a:r>
              <a:rPr lang="en-US" sz="2000" b="1" dirty="0">
                <a:effectLst/>
                <a:latin typeface="+mn-lt"/>
                <a:ea typeface="Times New Roman" panose="02020603050405020304" pitchFamily="18" charset="0"/>
              </a:rPr>
              <a:t>October 18</a:t>
            </a:r>
            <a:r>
              <a:rPr lang="en-US" sz="2000" dirty="0">
                <a:effectLst/>
                <a:latin typeface="+mn-lt"/>
                <a:ea typeface="Times New Roman" panose="02020603050405020304" pitchFamily="18" charset="0"/>
              </a:rPr>
              <a:t> @</a:t>
            </a:r>
            <a:r>
              <a:rPr lang="en-US" sz="2000" b="1" dirty="0">
                <a:effectLst/>
                <a:latin typeface="+mn-lt"/>
                <a:ea typeface="Times New Roman" panose="02020603050405020304" pitchFamily="18" charset="0"/>
              </a:rPr>
              <a:t>6:00 PM</a:t>
            </a:r>
            <a:r>
              <a:rPr lang="en-US" sz="2000" dirty="0">
                <a:effectLst/>
                <a:latin typeface="+mn-lt"/>
                <a:ea typeface="Times New Roman" panose="02020603050405020304" pitchFamily="18" charset="0"/>
              </a:rPr>
              <a:t> – Commercial and Mixed-Use focus</a:t>
            </a:r>
            <a:endParaRPr lang="en-US" sz="2000" dirty="0">
              <a:effectLst/>
              <a:latin typeface="+mn-l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b="1" dirty="0">
                <a:effectLst/>
                <a:latin typeface="+mn-lt"/>
                <a:ea typeface="Times New Roman" panose="02020603050405020304" pitchFamily="18" charset="0"/>
              </a:rPr>
              <a:t>Thursday,</a:t>
            </a:r>
            <a:r>
              <a:rPr lang="en-US" sz="2000" dirty="0">
                <a:effectLst/>
                <a:latin typeface="+mn-lt"/>
                <a:ea typeface="Times New Roman" panose="02020603050405020304" pitchFamily="18" charset="0"/>
              </a:rPr>
              <a:t> </a:t>
            </a:r>
            <a:r>
              <a:rPr lang="en-US" sz="2000" b="1" dirty="0">
                <a:effectLst/>
                <a:latin typeface="+mn-lt"/>
                <a:ea typeface="Times New Roman" panose="02020603050405020304" pitchFamily="18" charset="0"/>
              </a:rPr>
              <a:t>October 19</a:t>
            </a:r>
            <a:r>
              <a:rPr lang="en-US" sz="2000" dirty="0">
                <a:effectLst/>
                <a:latin typeface="+mn-lt"/>
                <a:ea typeface="Times New Roman" panose="02020603050405020304" pitchFamily="18" charset="0"/>
              </a:rPr>
              <a:t> @</a:t>
            </a:r>
            <a:r>
              <a:rPr lang="en-US" sz="2000" b="1" dirty="0">
                <a:effectLst/>
                <a:latin typeface="+mn-lt"/>
                <a:ea typeface="Times New Roman" panose="02020603050405020304" pitchFamily="18" charset="0"/>
              </a:rPr>
              <a:t>6:30 PM</a:t>
            </a:r>
            <a:r>
              <a:rPr lang="en-US" sz="2000" dirty="0">
                <a:effectLst/>
                <a:latin typeface="+mn-lt"/>
                <a:ea typeface="Times New Roman" panose="02020603050405020304" pitchFamily="18" charset="0"/>
              </a:rPr>
              <a:t> – Planning Commission Workshop - Housing focus</a:t>
            </a:r>
            <a:endParaRPr lang="en-US" sz="2000" dirty="0">
              <a:effectLst/>
              <a:latin typeface="+mn-l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b="1" dirty="0">
                <a:effectLst/>
                <a:latin typeface="+mn-lt"/>
                <a:ea typeface="Times New Roman" panose="02020603050405020304" pitchFamily="18" charset="0"/>
              </a:rPr>
              <a:t>Tuesday,</a:t>
            </a:r>
            <a:r>
              <a:rPr lang="en-US" sz="2000" dirty="0">
                <a:effectLst/>
                <a:latin typeface="+mn-lt"/>
                <a:ea typeface="Times New Roman" panose="02020603050405020304" pitchFamily="18" charset="0"/>
              </a:rPr>
              <a:t> </a:t>
            </a:r>
            <a:r>
              <a:rPr lang="en-US" sz="2000" b="1" dirty="0">
                <a:effectLst/>
                <a:latin typeface="+mn-lt"/>
                <a:ea typeface="Times New Roman" panose="02020603050405020304" pitchFamily="18" charset="0"/>
              </a:rPr>
              <a:t>October 24</a:t>
            </a:r>
            <a:r>
              <a:rPr lang="en-US" sz="2000" dirty="0">
                <a:effectLst/>
                <a:latin typeface="+mn-lt"/>
                <a:ea typeface="Times New Roman" panose="02020603050405020304" pitchFamily="18" charset="0"/>
              </a:rPr>
              <a:t> @ </a:t>
            </a:r>
            <a:r>
              <a:rPr lang="en-US" sz="2000" b="1" dirty="0">
                <a:effectLst/>
                <a:latin typeface="+mn-lt"/>
                <a:ea typeface="Times New Roman" panose="02020603050405020304" pitchFamily="18" charset="0"/>
              </a:rPr>
              <a:t>11:30 AM</a:t>
            </a:r>
            <a:r>
              <a:rPr lang="en-US" sz="2000" dirty="0">
                <a:effectLst/>
                <a:latin typeface="+mn-lt"/>
                <a:ea typeface="Times New Roman" panose="02020603050405020304" pitchFamily="18" charset="0"/>
              </a:rPr>
              <a:t> – General and Industrial focus</a:t>
            </a:r>
            <a:endParaRPr lang="en-US" sz="2000" dirty="0">
              <a:effectLst/>
              <a:latin typeface="+mn-lt"/>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000" b="1" dirty="0">
                <a:effectLst/>
                <a:highlight>
                  <a:srgbClr val="FFE8C4"/>
                </a:highlight>
                <a:latin typeface="+mn-lt"/>
                <a:ea typeface="Times New Roman" panose="02020603050405020304" pitchFamily="18" charset="0"/>
              </a:rPr>
              <a:t>Wednesday,</a:t>
            </a:r>
            <a:r>
              <a:rPr lang="en-US" sz="2000" dirty="0">
                <a:effectLst/>
                <a:highlight>
                  <a:srgbClr val="FFE8C4"/>
                </a:highlight>
                <a:latin typeface="+mn-lt"/>
                <a:ea typeface="Times New Roman" panose="02020603050405020304" pitchFamily="18" charset="0"/>
              </a:rPr>
              <a:t> </a:t>
            </a:r>
            <a:r>
              <a:rPr lang="en-US" sz="2000" b="1" dirty="0">
                <a:effectLst/>
                <a:highlight>
                  <a:srgbClr val="FFE8C4"/>
                </a:highlight>
                <a:latin typeface="+mn-lt"/>
                <a:ea typeface="Times New Roman" panose="02020603050405020304" pitchFamily="18" charset="0"/>
              </a:rPr>
              <a:t>October 25</a:t>
            </a:r>
            <a:r>
              <a:rPr lang="en-US" sz="2000" dirty="0">
                <a:effectLst/>
                <a:highlight>
                  <a:srgbClr val="FFE8C4"/>
                </a:highlight>
                <a:latin typeface="+mn-lt"/>
                <a:ea typeface="Times New Roman" panose="02020603050405020304" pitchFamily="18" charset="0"/>
              </a:rPr>
              <a:t> @ </a:t>
            </a:r>
            <a:r>
              <a:rPr lang="en-US" sz="2000" b="1" dirty="0">
                <a:effectLst/>
                <a:highlight>
                  <a:srgbClr val="FFE8C4"/>
                </a:highlight>
                <a:latin typeface="+mn-lt"/>
                <a:ea typeface="Times New Roman" panose="02020603050405020304" pitchFamily="18" charset="0"/>
              </a:rPr>
              <a:t>9:00 AM</a:t>
            </a:r>
            <a:r>
              <a:rPr lang="en-US" sz="2000" dirty="0">
                <a:effectLst/>
                <a:highlight>
                  <a:srgbClr val="FFE8C4"/>
                </a:highlight>
                <a:latin typeface="+mn-lt"/>
                <a:ea typeface="Times New Roman" panose="02020603050405020304" pitchFamily="18" charset="0"/>
              </a:rPr>
              <a:t> – Downtown focus</a:t>
            </a:r>
            <a:endParaRPr lang="en-US" sz="2000" dirty="0">
              <a:effectLst/>
              <a:highlight>
                <a:srgbClr val="FFE8C4"/>
              </a:highlight>
              <a:latin typeface="+mn-lt"/>
              <a:ea typeface="Calibri" panose="020F0502020204030204" pitchFamily="34" charset="0"/>
            </a:endParaRPr>
          </a:p>
          <a:p>
            <a:pPr marL="0" marR="0">
              <a:spcBef>
                <a:spcPts val="0"/>
              </a:spcBef>
              <a:spcAft>
                <a:spcPts val="0"/>
              </a:spcAft>
            </a:pPr>
            <a:endParaRPr lang="en-US" sz="1800" dirty="0">
              <a:effectLst/>
              <a:latin typeface="+mn-lt"/>
              <a:ea typeface="Calibri" panose="020F0502020204030204" pitchFamily="34" charset="0"/>
            </a:endParaRPr>
          </a:p>
          <a:p>
            <a:pPr marL="0" marR="0" indent="0">
              <a:spcBef>
                <a:spcPts val="0"/>
              </a:spcBef>
              <a:spcAft>
                <a:spcPts val="0"/>
              </a:spcAft>
              <a:buNone/>
            </a:pPr>
            <a:r>
              <a:rPr lang="en-US" sz="1800" dirty="0">
                <a:effectLst/>
                <a:latin typeface="+mn-lt"/>
                <a:ea typeface="Calibri" panose="020F0502020204030204" pitchFamily="34" charset="0"/>
              </a:rPr>
              <a:t>All </a:t>
            </a:r>
            <a:r>
              <a:rPr lang="en-US" sz="1800" b="1" dirty="0">
                <a:effectLst/>
                <a:latin typeface="+mn-lt"/>
                <a:ea typeface="Calibri" panose="020F0502020204030204" pitchFamily="34" charset="0"/>
              </a:rPr>
              <a:t>meetings will be held in the</a:t>
            </a:r>
            <a:r>
              <a:rPr lang="en-US" sz="1800" dirty="0">
                <a:effectLst/>
                <a:latin typeface="+mn-lt"/>
                <a:ea typeface="Calibri" panose="020F0502020204030204" pitchFamily="34" charset="0"/>
              </a:rPr>
              <a:t> </a:t>
            </a:r>
            <a:r>
              <a:rPr lang="en-US" sz="1800" b="1" dirty="0">
                <a:effectLst/>
                <a:latin typeface="+mn-lt"/>
                <a:ea typeface="Calibri" panose="020F0502020204030204" pitchFamily="34" charset="0"/>
              </a:rPr>
              <a:t>City Council Chambers, 300 First Street, City Hall</a:t>
            </a:r>
            <a:r>
              <a:rPr lang="en-US" sz="1800" dirty="0">
                <a:effectLst/>
                <a:latin typeface="+mn-lt"/>
                <a:ea typeface="Calibri" panose="020F0502020204030204" pitchFamily="34" charset="0"/>
              </a:rPr>
              <a:t> and will be recorded and posted on the Comprehensive Zoning Code web page.</a:t>
            </a:r>
          </a:p>
          <a:p>
            <a:endParaRPr lang="en-US" dirty="0"/>
          </a:p>
        </p:txBody>
      </p:sp>
      <p:pic>
        <p:nvPicPr>
          <p:cNvPr id="3" name="Picture 2" descr="A logo with a leaf and hexagons&#10;&#10;Description automatically generated">
            <a:extLst>
              <a:ext uri="{FF2B5EF4-FFF2-40B4-BE49-F238E27FC236}">
                <a16:creationId xmlns:a16="http://schemas.microsoft.com/office/drawing/2014/main" id="{108B2F7B-D821-61CA-DB1A-61BE1184F5CA}"/>
              </a:ext>
            </a:extLst>
          </p:cNvPr>
          <p:cNvPicPr>
            <a:picLocks noChangeAspect="1"/>
          </p:cNvPicPr>
          <p:nvPr/>
        </p:nvPicPr>
        <p:blipFill rotWithShape="1">
          <a:blip r:embed="rId3">
            <a:clrChange>
              <a:clrFrom>
                <a:srgbClr val="FFFFFF"/>
              </a:clrFrom>
              <a:clrTo>
                <a:srgbClr val="FFFFFF">
                  <a:alpha val="0"/>
                </a:srgbClr>
              </a:clrTo>
            </a:clrChange>
          </a:blip>
          <a:srcRect l="9334" r="8889"/>
          <a:stretch/>
        </p:blipFill>
        <p:spPr>
          <a:xfrm>
            <a:off x="10439400" y="4595620"/>
            <a:ext cx="1411845" cy="1726440"/>
          </a:xfrm>
          <a:prstGeom prst="rect">
            <a:avLst/>
          </a:prstGeom>
        </p:spPr>
      </p:pic>
      <p:sp>
        <p:nvSpPr>
          <p:cNvPr id="5" name="Rectangle 4">
            <a:extLst>
              <a:ext uri="{FF2B5EF4-FFF2-40B4-BE49-F238E27FC236}">
                <a16:creationId xmlns:a16="http://schemas.microsoft.com/office/drawing/2014/main" id="{5E3CB1F3-12C4-D54A-67A4-1AD848B39A5F}"/>
              </a:ext>
            </a:extLst>
          </p:cNvPr>
          <p:cNvSpPr/>
          <p:nvPr/>
        </p:nvSpPr>
        <p:spPr>
          <a:xfrm>
            <a:off x="0" y="6080760"/>
            <a:ext cx="777240" cy="777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F1148BD-1659-4C71-A986-EFDA684C39CC}"/>
              </a:ext>
            </a:extLst>
          </p:cNvPr>
          <p:cNvSpPr/>
          <p:nvPr/>
        </p:nvSpPr>
        <p:spPr>
          <a:xfrm>
            <a:off x="908297" y="6493307"/>
            <a:ext cx="714139" cy="2253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7536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7CD5217-D2B7-E8FB-7BBF-4A3CF102A906}"/>
              </a:ext>
            </a:extLst>
          </p:cNvPr>
          <p:cNvSpPr>
            <a:spLocks noGrp="1"/>
          </p:cNvSpPr>
          <p:nvPr>
            <p:ph type="body" sz="quarter" idx="13"/>
          </p:nvPr>
        </p:nvSpPr>
        <p:spPr/>
        <p:txBody>
          <a:bodyPr/>
          <a:lstStyle/>
          <a:p>
            <a:r>
              <a:rPr lang="en-US" dirty="0"/>
              <a:t>How to Get Involved</a:t>
            </a:r>
          </a:p>
        </p:txBody>
      </p:sp>
      <p:sp>
        <p:nvSpPr>
          <p:cNvPr id="7" name="Text Placeholder 2">
            <a:extLst>
              <a:ext uri="{FF2B5EF4-FFF2-40B4-BE49-F238E27FC236}">
                <a16:creationId xmlns:a16="http://schemas.microsoft.com/office/drawing/2014/main" id="{2BAA0E54-2CD8-BD94-565C-4CA0F03B1BE0}"/>
              </a:ext>
            </a:extLst>
          </p:cNvPr>
          <p:cNvSpPr>
            <a:spLocks noGrp="1"/>
          </p:cNvSpPr>
          <p:nvPr>
            <p:ph type="body" sz="quarter" idx="16"/>
          </p:nvPr>
        </p:nvSpPr>
        <p:spPr>
          <a:xfrm>
            <a:off x="468550" y="1160060"/>
            <a:ext cx="6694250" cy="5225500"/>
          </a:xfrm>
        </p:spPr>
        <p:txBody>
          <a:bodyPr/>
          <a:lstStyle/>
          <a:p>
            <a:r>
              <a:rPr lang="en-US" sz="2000" dirty="0">
                <a:latin typeface="+mn-lt"/>
              </a:rPr>
              <a:t>Review the Comprehensive Zoning Code Web Page:</a:t>
            </a:r>
          </a:p>
          <a:p>
            <a:pPr lvl="1"/>
            <a:r>
              <a:rPr lang="en-US" b="1" dirty="0">
                <a:latin typeface="+mn-lt"/>
                <a:hlinkClick r:id="rId3"/>
              </a:rPr>
              <a:t>https://cityofwoodland.org/1165/Comprehensive-Zoning-Update</a:t>
            </a:r>
            <a:endParaRPr lang="en-US" b="1" dirty="0">
              <a:latin typeface="+mn-lt"/>
            </a:endParaRPr>
          </a:p>
          <a:p>
            <a:pPr lvl="1"/>
            <a:r>
              <a:rPr lang="en-US" dirty="0">
                <a:latin typeface="+mn-lt"/>
              </a:rPr>
              <a:t>Or </a:t>
            </a:r>
            <a:r>
              <a:rPr lang="en-US" b="1" dirty="0" err="1">
                <a:solidFill>
                  <a:srgbClr val="0462C2"/>
                </a:solidFill>
                <a:latin typeface="+mn-lt"/>
              </a:rPr>
              <a:t>bit.ly</a:t>
            </a:r>
            <a:r>
              <a:rPr lang="en-US" b="1" dirty="0">
                <a:solidFill>
                  <a:srgbClr val="0462C2"/>
                </a:solidFill>
                <a:latin typeface="+mn-lt"/>
              </a:rPr>
              <a:t>/</a:t>
            </a:r>
            <a:r>
              <a:rPr lang="en-US" b="1" dirty="0" err="1">
                <a:solidFill>
                  <a:srgbClr val="0462C2"/>
                </a:solidFill>
                <a:latin typeface="+mn-lt"/>
              </a:rPr>
              <a:t>woodlandzoning</a:t>
            </a:r>
            <a:endParaRPr lang="en-US" b="1" dirty="0">
              <a:solidFill>
                <a:srgbClr val="0462C2"/>
              </a:solidFill>
              <a:latin typeface="+mn-lt"/>
            </a:endParaRPr>
          </a:p>
          <a:p>
            <a:r>
              <a:rPr lang="en-US" sz="2000" dirty="0">
                <a:latin typeface="+mn-lt"/>
              </a:rPr>
              <a:t>Watch Recorded Meetings and Webinars (All meetings recorded)</a:t>
            </a:r>
          </a:p>
          <a:p>
            <a:r>
              <a:rPr lang="en-US" sz="2000" dirty="0">
                <a:latin typeface="+mn-lt"/>
              </a:rPr>
              <a:t>Attend Meetings and Workshops</a:t>
            </a:r>
          </a:p>
          <a:p>
            <a:r>
              <a:rPr lang="en-US" sz="2000" dirty="0">
                <a:latin typeface="+mn-lt"/>
              </a:rPr>
              <a:t>Email comments and questions: </a:t>
            </a:r>
            <a:r>
              <a:rPr lang="en-US" sz="2000" dirty="0">
                <a:latin typeface="+mn-lt"/>
                <a:hlinkClick r:id="rId4"/>
              </a:rPr>
              <a:t>compzoneupdate@cityofwoodland.org</a:t>
            </a:r>
            <a:endParaRPr lang="en-US" sz="2000" i="1" dirty="0">
              <a:latin typeface="+mn-lt"/>
            </a:endParaRPr>
          </a:p>
          <a:p>
            <a:pPr marL="0" indent="0">
              <a:buNone/>
            </a:pPr>
            <a:r>
              <a:rPr lang="en-US" sz="2000" u="sng" dirty="0">
                <a:latin typeface="+mn-lt"/>
              </a:rPr>
              <a:t>Copies of the Code may be viewed at the following:</a:t>
            </a:r>
          </a:p>
          <a:p>
            <a:r>
              <a:rPr lang="en-US" sz="2000" i="1" dirty="0">
                <a:latin typeface="+mn-lt"/>
              </a:rPr>
              <a:t>Community Development Department, Library, Community &amp; Senior Center</a:t>
            </a:r>
          </a:p>
          <a:p>
            <a:r>
              <a:rPr lang="en-US" sz="2000" i="1" dirty="0">
                <a:latin typeface="+mn-lt"/>
              </a:rPr>
              <a:t>On-line on the Comprehensive Zoning Code Web page.</a:t>
            </a:r>
          </a:p>
        </p:txBody>
      </p:sp>
      <p:pic>
        <p:nvPicPr>
          <p:cNvPr id="2" name="Picture 1" descr="A logo with a leaf and hexagons&#10;&#10;Description automatically generated">
            <a:extLst>
              <a:ext uri="{FF2B5EF4-FFF2-40B4-BE49-F238E27FC236}">
                <a16:creationId xmlns:a16="http://schemas.microsoft.com/office/drawing/2014/main" id="{52CC4C03-79A5-B4E3-21BE-4C1B948DBE60}"/>
              </a:ext>
            </a:extLst>
          </p:cNvPr>
          <p:cNvPicPr>
            <a:picLocks noChangeAspect="1"/>
          </p:cNvPicPr>
          <p:nvPr/>
        </p:nvPicPr>
        <p:blipFill rotWithShape="1">
          <a:blip r:embed="rId5">
            <a:clrChange>
              <a:clrFrom>
                <a:srgbClr val="FFFFFF"/>
              </a:clrFrom>
              <a:clrTo>
                <a:srgbClr val="FFFFFF">
                  <a:alpha val="0"/>
                </a:srgbClr>
              </a:clrTo>
            </a:clrChange>
          </a:blip>
          <a:srcRect l="9334" r="8889"/>
          <a:stretch/>
        </p:blipFill>
        <p:spPr>
          <a:xfrm>
            <a:off x="9784080" y="3702837"/>
            <a:ext cx="2067165" cy="2527783"/>
          </a:xfrm>
          <a:prstGeom prst="rect">
            <a:avLst/>
          </a:prstGeom>
        </p:spPr>
      </p:pic>
      <p:sp>
        <p:nvSpPr>
          <p:cNvPr id="5" name="Rectangle 4">
            <a:extLst>
              <a:ext uri="{FF2B5EF4-FFF2-40B4-BE49-F238E27FC236}">
                <a16:creationId xmlns:a16="http://schemas.microsoft.com/office/drawing/2014/main" id="{7A265EBD-D0AE-CA17-B40B-E87BC87255F0}"/>
              </a:ext>
            </a:extLst>
          </p:cNvPr>
          <p:cNvSpPr/>
          <p:nvPr/>
        </p:nvSpPr>
        <p:spPr>
          <a:xfrm>
            <a:off x="0" y="6080760"/>
            <a:ext cx="777240" cy="777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screenshot of a website&#10;&#10;Description automatically generated">
            <a:extLst>
              <a:ext uri="{FF2B5EF4-FFF2-40B4-BE49-F238E27FC236}">
                <a16:creationId xmlns:a16="http://schemas.microsoft.com/office/drawing/2014/main" id="{60E56C0F-58EB-1290-2EBF-AD5280CB6D02}"/>
              </a:ext>
            </a:extLst>
          </p:cNvPr>
          <p:cNvPicPr>
            <a:picLocks noChangeAspect="1"/>
          </p:cNvPicPr>
          <p:nvPr/>
        </p:nvPicPr>
        <p:blipFill>
          <a:blip r:embed="rId6"/>
          <a:stretch>
            <a:fillRect/>
          </a:stretch>
        </p:blipFill>
        <p:spPr>
          <a:xfrm rot="258560">
            <a:off x="7132138" y="862410"/>
            <a:ext cx="5366845" cy="2354156"/>
          </a:xfrm>
          <a:prstGeom prst="rect">
            <a:avLst/>
          </a:prstGeom>
        </p:spPr>
      </p:pic>
      <p:pic>
        <p:nvPicPr>
          <p:cNvPr id="12" name="Graphic 11" descr="Cursor with solid fill">
            <a:extLst>
              <a:ext uri="{FF2B5EF4-FFF2-40B4-BE49-F238E27FC236}">
                <a16:creationId xmlns:a16="http://schemas.microsoft.com/office/drawing/2014/main" id="{9E031D9A-2BC1-1406-5BB3-2FB90EC3973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4077308">
            <a:off x="7320721" y="2539507"/>
            <a:ext cx="1783080" cy="1783080"/>
          </a:xfrm>
          <a:prstGeom prst="rect">
            <a:avLst/>
          </a:prstGeom>
        </p:spPr>
      </p:pic>
      <p:sp>
        <p:nvSpPr>
          <p:cNvPr id="9" name="Rectangle 8">
            <a:extLst>
              <a:ext uri="{FF2B5EF4-FFF2-40B4-BE49-F238E27FC236}">
                <a16:creationId xmlns:a16="http://schemas.microsoft.com/office/drawing/2014/main" id="{AC2CB2EE-A0A5-4BDD-A8CC-6B104D6124A8}"/>
              </a:ext>
            </a:extLst>
          </p:cNvPr>
          <p:cNvSpPr/>
          <p:nvPr/>
        </p:nvSpPr>
        <p:spPr>
          <a:xfrm>
            <a:off x="908297" y="6493307"/>
            <a:ext cx="714139" cy="2253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0849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8B562F-FC20-713A-6793-200798798EAD}"/>
              </a:ext>
            </a:extLst>
          </p:cNvPr>
          <p:cNvSpPr>
            <a:spLocks noGrp="1"/>
          </p:cNvSpPr>
          <p:nvPr>
            <p:ph type="body" sz="quarter" idx="13"/>
          </p:nvPr>
        </p:nvSpPr>
        <p:spPr>
          <a:xfrm>
            <a:off x="661417" y="2112264"/>
            <a:ext cx="8330184" cy="923544"/>
          </a:xfrm>
        </p:spPr>
        <p:txBody>
          <a:bodyPr/>
          <a:lstStyle/>
          <a:p>
            <a:r>
              <a:rPr lang="en-US" sz="8000" dirty="0">
                <a:ln>
                  <a:solidFill>
                    <a:srgbClr val="FDB040"/>
                  </a:solidFill>
                </a:ln>
                <a:solidFill>
                  <a:srgbClr val="0A3442"/>
                </a:solidFill>
              </a:rPr>
              <a:t>Thank you!</a:t>
            </a:r>
          </a:p>
        </p:txBody>
      </p:sp>
      <p:pic>
        <p:nvPicPr>
          <p:cNvPr id="5" name="Picture 4" descr="A logo with a leaf and hexagons&#10;&#10;Description automatically generated">
            <a:extLst>
              <a:ext uri="{FF2B5EF4-FFF2-40B4-BE49-F238E27FC236}">
                <a16:creationId xmlns:a16="http://schemas.microsoft.com/office/drawing/2014/main" id="{0D0CA993-92D6-3A5C-0683-B266CCDB4FA0}"/>
              </a:ext>
            </a:extLst>
          </p:cNvPr>
          <p:cNvPicPr>
            <a:picLocks noChangeAspect="1"/>
          </p:cNvPicPr>
          <p:nvPr/>
        </p:nvPicPr>
        <p:blipFill rotWithShape="1">
          <a:blip r:embed="rId3">
            <a:clrChange>
              <a:clrFrom>
                <a:srgbClr val="FFFFFF"/>
              </a:clrFrom>
              <a:clrTo>
                <a:srgbClr val="FFFFFF">
                  <a:alpha val="0"/>
                </a:srgbClr>
              </a:clrTo>
            </a:clrChange>
          </a:blip>
          <a:srcRect l="9334" r="8889"/>
          <a:stretch/>
        </p:blipFill>
        <p:spPr>
          <a:xfrm>
            <a:off x="8991601" y="1165875"/>
            <a:ext cx="2072640" cy="2534477"/>
          </a:xfrm>
          <a:prstGeom prst="rect">
            <a:avLst/>
          </a:prstGeom>
        </p:spPr>
      </p:pic>
      <p:sp>
        <p:nvSpPr>
          <p:cNvPr id="8" name="Rectangle 7">
            <a:extLst>
              <a:ext uri="{FF2B5EF4-FFF2-40B4-BE49-F238E27FC236}">
                <a16:creationId xmlns:a16="http://schemas.microsoft.com/office/drawing/2014/main" id="{43EEF340-B722-EE95-FBBF-B8CA49371201}"/>
              </a:ext>
            </a:extLst>
          </p:cNvPr>
          <p:cNvSpPr/>
          <p:nvPr/>
        </p:nvSpPr>
        <p:spPr>
          <a:xfrm>
            <a:off x="838200" y="6080760"/>
            <a:ext cx="2240280" cy="777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 and blue text with yellow letters&#10;&#10;Description automatically generated">
            <a:extLst>
              <a:ext uri="{FF2B5EF4-FFF2-40B4-BE49-F238E27FC236}">
                <a16:creationId xmlns:a16="http://schemas.microsoft.com/office/drawing/2014/main" id="{A06DD01D-A81C-8387-9463-3015D7153D0B}"/>
              </a:ext>
            </a:extLst>
          </p:cNvPr>
          <p:cNvPicPr>
            <a:picLocks noChangeAspect="1"/>
          </p:cNvPicPr>
          <p:nvPr/>
        </p:nvPicPr>
        <p:blipFill>
          <a:blip r:embed="rId4"/>
          <a:stretch>
            <a:fillRect/>
          </a:stretch>
        </p:blipFill>
        <p:spPr>
          <a:xfrm>
            <a:off x="838200" y="6200447"/>
            <a:ext cx="2240280" cy="537865"/>
          </a:xfrm>
          <a:prstGeom prst="rect">
            <a:avLst/>
          </a:prstGeom>
        </p:spPr>
      </p:pic>
    </p:spTree>
    <p:extLst>
      <p:ext uri="{BB962C8B-B14F-4D97-AF65-F5344CB8AC3E}">
        <p14:creationId xmlns:p14="http://schemas.microsoft.com/office/powerpoint/2010/main" val="26269394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0D2E38-35AC-4E5C-95DF-B7B86CC6BAD8}"/>
              </a:ext>
            </a:extLst>
          </p:cNvPr>
          <p:cNvPicPr>
            <a:picLocks noChangeAspect="1"/>
          </p:cNvPicPr>
          <p:nvPr/>
        </p:nvPicPr>
        <p:blipFill>
          <a:blip r:embed="rId3"/>
          <a:stretch>
            <a:fillRect/>
          </a:stretch>
        </p:blipFill>
        <p:spPr>
          <a:xfrm>
            <a:off x="1085324" y="675962"/>
            <a:ext cx="9529336" cy="5107618"/>
          </a:xfrm>
          <a:prstGeom prst="rect">
            <a:avLst/>
          </a:prstGeom>
        </p:spPr>
      </p:pic>
    </p:spTree>
    <p:extLst>
      <p:ext uri="{BB962C8B-B14F-4D97-AF65-F5344CB8AC3E}">
        <p14:creationId xmlns:p14="http://schemas.microsoft.com/office/powerpoint/2010/main" val="2769986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CD6F75DF-1A09-A214-999D-EDEDA31F6710}"/>
              </a:ext>
            </a:extLst>
          </p:cNvPr>
          <p:cNvSpPr>
            <a:spLocks noGrp="1"/>
          </p:cNvSpPr>
          <p:nvPr>
            <p:ph type="body" sz="quarter" idx="13"/>
          </p:nvPr>
        </p:nvSpPr>
        <p:spPr>
          <a:xfrm>
            <a:off x="265176" y="295330"/>
            <a:ext cx="9484880" cy="653321"/>
          </a:xfrm>
        </p:spPr>
        <p:txBody>
          <a:bodyPr>
            <a:normAutofit fontScale="70000" lnSpcReduction="20000"/>
          </a:bodyPr>
          <a:lstStyle/>
          <a:p>
            <a:r>
              <a:rPr lang="en-US" dirty="0"/>
              <a:t>Zoning Code Relationship to General Plan</a:t>
            </a:r>
          </a:p>
        </p:txBody>
      </p:sp>
      <p:sp>
        <p:nvSpPr>
          <p:cNvPr id="15" name="Text Placeholder 14">
            <a:extLst>
              <a:ext uri="{FF2B5EF4-FFF2-40B4-BE49-F238E27FC236}">
                <a16:creationId xmlns:a16="http://schemas.microsoft.com/office/drawing/2014/main" id="{721E169F-C282-576D-744F-F348E265DF34}"/>
              </a:ext>
            </a:extLst>
          </p:cNvPr>
          <p:cNvSpPr>
            <a:spLocks noGrp="1"/>
          </p:cNvSpPr>
          <p:nvPr>
            <p:ph type="body" sz="quarter" idx="16"/>
          </p:nvPr>
        </p:nvSpPr>
        <p:spPr>
          <a:xfrm>
            <a:off x="265177" y="1088684"/>
            <a:ext cx="9223880" cy="3414306"/>
          </a:xfrm>
        </p:spPr>
        <p:txBody>
          <a:bodyPr>
            <a:normAutofit/>
          </a:bodyPr>
          <a:lstStyle/>
          <a:p>
            <a:r>
              <a:rPr lang="en-US" sz="2000" dirty="0"/>
              <a:t>The </a:t>
            </a:r>
            <a:r>
              <a:rPr lang="en-US" sz="2000" b="1" dirty="0"/>
              <a:t>Zoning Code </a:t>
            </a:r>
            <a:r>
              <a:rPr lang="en-US" sz="2000" dirty="0"/>
              <a:t>is a tool that implements the goals and policies of the </a:t>
            </a:r>
            <a:r>
              <a:rPr lang="en-US" sz="2000" b="1" dirty="0"/>
              <a:t>General Plan</a:t>
            </a:r>
          </a:p>
          <a:p>
            <a:r>
              <a:rPr lang="en-US" sz="2000" dirty="0"/>
              <a:t>Woodland’s General Plan was updated in May 2017 after a four year planning and review process involving community members, local stakeholders, and based on the guidance and direction of elected and appointed officials</a:t>
            </a:r>
          </a:p>
          <a:p>
            <a:r>
              <a:rPr lang="en-US" sz="2000" dirty="0"/>
              <a:t>The General Plan establishes goals and policies for the future growth of the City including where development should happen, the types of development and the intensity of development</a:t>
            </a:r>
          </a:p>
          <a:p>
            <a:r>
              <a:rPr lang="en-US" sz="2000" dirty="0"/>
              <a:t>The Zoning Code and General Plan shall be consistent with each other</a:t>
            </a:r>
          </a:p>
          <a:p>
            <a:pPr marL="0" indent="0">
              <a:buNone/>
            </a:pPr>
            <a:endParaRPr lang="en-US" sz="2000" dirty="0"/>
          </a:p>
          <a:p>
            <a:pPr marL="342900" indent="-342900">
              <a:spcBef>
                <a:spcPts val="600"/>
              </a:spcBef>
              <a:buFont typeface="Arial" panose="020B0604020202020204" pitchFamily="34" charset="0"/>
              <a:buChar char="•"/>
            </a:pPr>
            <a:endParaRPr lang="en-US" sz="2200" b="1" dirty="0"/>
          </a:p>
        </p:txBody>
      </p:sp>
      <p:pic>
        <p:nvPicPr>
          <p:cNvPr id="25" name="Picture 24" descr="A screenshot of a phone&#10;&#10;Description automatically generated">
            <a:extLst>
              <a:ext uri="{FF2B5EF4-FFF2-40B4-BE49-F238E27FC236}">
                <a16:creationId xmlns:a16="http://schemas.microsoft.com/office/drawing/2014/main" id="{93C6A1A0-6614-C10C-072C-5C13A6530C7D}"/>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828408" y="454676"/>
            <a:ext cx="2127753" cy="2753562"/>
          </a:xfrm>
          <a:prstGeom prst="rect">
            <a:avLst/>
          </a:prstGeom>
          <a:ln>
            <a:solidFill>
              <a:schemeClr val="tx1"/>
            </a:solidFill>
          </a:ln>
        </p:spPr>
      </p:pic>
      <p:pic>
        <p:nvPicPr>
          <p:cNvPr id="10" name="Picture 9" descr="A black and blue text with yellow letters&#10;&#10;Description automatically generated">
            <a:extLst>
              <a:ext uri="{FF2B5EF4-FFF2-40B4-BE49-F238E27FC236}">
                <a16:creationId xmlns:a16="http://schemas.microsoft.com/office/drawing/2014/main" id="{B02B684A-59E8-4184-AE6B-7C8D6794D92E}"/>
              </a:ext>
            </a:extLst>
          </p:cNvPr>
          <p:cNvPicPr>
            <a:picLocks noChangeAspect="1"/>
          </p:cNvPicPr>
          <p:nvPr/>
        </p:nvPicPr>
        <p:blipFill>
          <a:blip r:embed="rId4"/>
          <a:stretch>
            <a:fillRect/>
          </a:stretch>
        </p:blipFill>
        <p:spPr>
          <a:xfrm>
            <a:off x="838200" y="6322983"/>
            <a:ext cx="1729902" cy="415329"/>
          </a:xfrm>
          <a:prstGeom prst="rect">
            <a:avLst/>
          </a:prstGeom>
          <a:solidFill>
            <a:schemeClr val="bg1"/>
          </a:solidFill>
        </p:spPr>
      </p:pic>
      <p:pic>
        <p:nvPicPr>
          <p:cNvPr id="11" name="Picture 10">
            <a:extLst>
              <a:ext uri="{FF2B5EF4-FFF2-40B4-BE49-F238E27FC236}">
                <a16:creationId xmlns:a16="http://schemas.microsoft.com/office/drawing/2014/main" id="{D7022474-4733-43E9-929A-70223C3C5511}"/>
              </a:ext>
            </a:extLst>
          </p:cNvPr>
          <p:cNvPicPr>
            <a:picLocks noChangeAspect="1"/>
          </p:cNvPicPr>
          <p:nvPr/>
        </p:nvPicPr>
        <p:blipFill>
          <a:blip r:embed="rId5"/>
          <a:stretch>
            <a:fillRect/>
          </a:stretch>
        </p:blipFill>
        <p:spPr>
          <a:xfrm>
            <a:off x="9828408" y="3410526"/>
            <a:ext cx="2201053" cy="291245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16953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BDFA56-29F5-47A3-83E5-35CBABC25F6A}"/>
              </a:ext>
            </a:extLst>
          </p:cNvPr>
          <p:cNvSpPr>
            <a:spLocks noGrp="1"/>
          </p:cNvSpPr>
          <p:nvPr>
            <p:ph type="body" sz="quarter" idx="13"/>
          </p:nvPr>
        </p:nvSpPr>
        <p:spPr/>
        <p:txBody>
          <a:bodyPr>
            <a:normAutofit fontScale="92500" lnSpcReduction="10000"/>
          </a:bodyPr>
          <a:lstStyle/>
          <a:p>
            <a:r>
              <a:rPr lang="en-US" dirty="0"/>
              <a:t>Why Update the Zoning Code?</a:t>
            </a:r>
          </a:p>
        </p:txBody>
      </p:sp>
      <p:sp>
        <p:nvSpPr>
          <p:cNvPr id="4" name="Text Placeholder 3">
            <a:extLst>
              <a:ext uri="{FF2B5EF4-FFF2-40B4-BE49-F238E27FC236}">
                <a16:creationId xmlns:a16="http://schemas.microsoft.com/office/drawing/2014/main" id="{79A9D1E1-FA28-4890-AD6E-459108A1BE13}"/>
              </a:ext>
            </a:extLst>
          </p:cNvPr>
          <p:cNvSpPr>
            <a:spLocks noGrp="1"/>
          </p:cNvSpPr>
          <p:nvPr>
            <p:ph type="body" sz="quarter" idx="16"/>
          </p:nvPr>
        </p:nvSpPr>
        <p:spPr>
          <a:xfrm>
            <a:off x="350138" y="1144892"/>
            <a:ext cx="10404453" cy="4568215"/>
          </a:xfrm>
        </p:spPr>
        <p:txBody>
          <a:bodyPr/>
          <a:lstStyle/>
          <a:p>
            <a:r>
              <a:rPr lang="en-US" sz="2200" b="1" dirty="0"/>
              <a:t>Existing Zoning Code is problematic:</a:t>
            </a:r>
          </a:p>
          <a:p>
            <a:pPr lvl="1"/>
            <a:r>
              <a:rPr lang="en-US" sz="2200" dirty="0"/>
              <a:t>Outdated and disjointed</a:t>
            </a:r>
          </a:p>
          <a:p>
            <a:pPr lvl="1"/>
            <a:r>
              <a:rPr lang="en-US" sz="2200" dirty="0"/>
              <a:t>Difficult for staff, community and development partners to use</a:t>
            </a:r>
          </a:p>
          <a:p>
            <a:pPr lvl="1"/>
            <a:r>
              <a:rPr lang="en-US" sz="2200" dirty="0"/>
              <a:t>Does fully address General Plan policies and intent</a:t>
            </a:r>
          </a:p>
          <a:p>
            <a:pPr lvl="1"/>
            <a:r>
              <a:rPr lang="en-US" sz="2200" dirty="0"/>
              <a:t>Does not adequately address climate and sustainability </a:t>
            </a:r>
          </a:p>
          <a:p>
            <a:pPr lvl="1"/>
            <a:r>
              <a:rPr lang="en-US" sz="2200" dirty="0"/>
              <a:t>Does not fully address entitlement review requirements</a:t>
            </a:r>
          </a:p>
          <a:p>
            <a:pPr lvl="1"/>
            <a:r>
              <a:rPr lang="en-US" sz="2200" dirty="0"/>
              <a:t>Requires review of multiple other documents (Interim Zoning, Community Design Standards, Downtown Specific Plan)</a:t>
            </a:r>
          </a:p>
          <a:p>
            <a:pPr lvl="1"/>
            <a:r>
              <a:rPr lang="en-US" sz="2200" dirty="0"/>
              <a:t>Does not have fully objective standards</a:t>
            </a:r>
          </a:p>
          <a:p>
            <a:pPr lvl="1"/>
            <a:r>
              <a:rPr lang="en-US" sz="2200" dirty="0"/>
              <a:t>Lack of graphics and definitions</a:t>
            </a:r>
          </a:p>
          <a:p>
            <a:pPr lvl="1"/>
            <a:endParaRPr lang="en-US" dirty="0"/>
          </a:p>
          <a:p>
            <a:endParaRPr lang="en-US" dirty="0"/>
          </a:p>
        </p:txBody>
      </p:sp>
    </p:spTree>
    <p:extLst>
      <p:ext uri="{BB962C8B-B14F-4D97-AF65-F5344CB8AC3E}">
        <p14:creationId xmlns:p14="http://schemas.microsoft.com/office/powerpoint/2010/main" val="2537947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A close-up of a document&#10;&#10;Description automatically generated">
            <a:extLst>
              <a:ext uri="{FF2B5EF4-FFF2-40B4-BE49-F238E27FC236}">
                <a16:creationId xmlns:a16="http://schemas.microsoft.com/office/drawing/2014/main" id="{758986E4-929E-0FBD-83C9-D1004B3A7A4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181167" y="4031104"/>
            <a:ext cx="1774994" cy="2297051"/>
          </a:xfrm>
          <a:prstGeom prst="rect">
            <a:avLst/>
          </a:prstGeom>
          <a:ln>
            <a:solidFill>
              <a:schemeClr val="tx1"/>
            </a:solidFill>
          </a:ln>
        </p:spPr>
      </p:pic>
      <p:sp>
        <p:nvSpPr>
          <p:cNvPr id="13" name="Text Placeholder 3">
            <a:extLst>
              <a:ext uri="{FF2B5EF4-FFF2-40B4-BE49-F238E27FC236}">
                <a16:creationId xmlns:a16="http://schemas.microsoft.com/office/drawing/2014/main" id="{CD6F75DF-1A09-A214-999D-EDEDA31F6710}"/>
              </a:ext>
            </a:extLst>
          </p:cNvPr>
          <p:cNvSpPr>
            <a:spLocks noGrp="1"/>
          </p:cNvSpPr>
          <p:nvPr>
            <p:ph type="body" sz="quarter" idx="13"/>
          </p:nvPr>
        </p:nvSpPr>
        <p:spPr>
          <a:xfrm>
            <a:off x="265176" y="180666"/>
            <a:ext cx="10974324" cy="653321"/>
          </a:xfrm>
        </p:spPr>
        <p:txBody>
          <a:bodyPr>
            <a:normAutofit fontScale="92500" lnSpcReduction="10000"/>
          </a:bodyPr>
          <a:lstStyle/>
          <a:p>
            <a:r>
              <a:rPr lang="en-US" dirty="0"/>
              <a:t>Project Objectives</a:t>
            </a:r>
          </a:p>
        </p:txBody>
      </p:sp>
      <p:sp>
        <p:nvSpPr>
          <p:cNvPr id="15" name="Text Placeholder 14">
            <a:extLst>
              <a:ext uri="{FF2B5EF4-FFF2-40B4-BE49-F238E27FC236}">
                <a16:creationId xmlns:a16="http://schemas.microsoft.com/office/drawing/2014/main" id="{721E169F-C282-576D-744F-F348E265DF34}"/>
              </a:ext>
            </a:extLst>
          </p:cNvPr>
          <p:cNvSpPr>
            <a:spLocks noGrp="1"/>
          </p:cNvSpPr>
          <p:nvPr>
            <p:ph type="body" sz="quarter" idx="16"/>
          </p:nvPr>
        </p:nvSpPr>
        <p:spPr>
          <a:xfrm>
            <a:off x="235839" y="1157047"/>
            <a:ext cx="6446052" cy="4022583"/>
          </a:xfrm>
        </p:spPr>
        <p:txBody>
          <a:bodyPr>
            <a:normAutofit lnSpcReduction="10000"/>
          </a:bodyPr>
          <a:lstStyle/>
          <a:p>
            <a:pPr marL="342900" indent="-342900">
              <a:spcBef>
                <a:spcPts val="600"/>
              </a:spcBef>
              <a:buFont typeface="Arial" panose="020B0604020202020204" pitchFamily="34" charset="0"/>
              <a:buChar char="•"/>
            </a:pPr>
            <a:r>
              <a:rPr lang="en-US" sz="2200" b="1" dirty="0"/>
              <a:t>Implement</a:t>
            </a:r>
            <a:r>
              <a:rPr lang="en-US" sz="2200" b="0" dirty="0"/>
              <a:t> the City’s General Plan policies</a:t>
            </a:r>
          </a:p>
          <a:p>
            <a:pPr marL="342900" indent="-342900">
              <a:spcBef>
                <a:spcPts val="600"/>
              </a:spcBef>
              <a:buFont typeface="Arial" panose="020B0604020202020204" pitchFamily="34" charset="0"/>
              <a:buChar char="•"/>
            </a:pPr>
            <a:r>
              <a:rPr lang="en-US" sz="2200" b="1" dirty="0"/>
              <a:t>Reflect</a:t>
            </a:r>
            <a:r>
              <a:rPr lang="en-US" sz="2200" b="0" dirty="0"/>
              <a:t> community character</a:t>
            </a:r>
          </a:p>
          <a:p>
            <a:pPr marL="342900" indent="-342900">
              <a:spcBef>
                <a:spcPts val="600"/>
              </a:spcBef>
              <a:buFont typeface="Arial" panose="020B0604020202020204" pitchFamily="34" charset="0"/>
              <a:buChar char="•"/>
            </a:pPr>
            <a:r>
              <a:rPr lang="en-US" sz="2200" b="1" dirty="0"/>
              <a:t>Respond</a:t>
            </a:r>
            <a:r>
              <a:rPr lang="en-US" sz="2200" b="0" dirty="0"/>
              <a:t> to economic realities and trends</a:t>
            </a:r>
          </a:p>
          <a:p>
            <a:pPr marL="342900" indent="-342900">
              <a:spcBef>
                <a:spcPts val="600"/>
              </a:spcBef>
              <a:buFont typeface="Arial" panose="020B0604020202020204" pitchFamily="34" charset="0"/>
              <a:buChar char="•"/>
            </a:pPr>
            <a:r>
              <a:rPr lang="en-US" sz="2200" b="1" dirty="0"/>
              <a:t>Facilitate</a:t>
            </a:r>
            <a:r>
              <a:rPr lang="en-US" sz="2200" b="0" dirty="0"/>
              <a:t> reinvestment in the community and development of housing for all segments</a:t>
            </a:r>
          </a:p>
          <a:p>
            <a:pPr marL="342900" indent="-342900">
              <a:spcBef>
                <a:spcPts val="600"/>
              </a:spcBef>
              <a:buFont typeface="Arial" panose="020B0604020202020204" pitchFamily="34" charset="0"/>
              <a:buChar char="•"/>
            </a:pPr>
            <a:r>
              <a:rPr lang="en-US" sz="2200" b="1" dirty="0"/>
              <a:t>Build on</a:t>
            </a:r>
            <a:r>
              <a:rPr lang="en-US" sz="2200" dirty="0"/>
              <a:t> </a:t>
            </a:r>
            <a:r>
              <a:rPr lang="en-US" sz="2200" b="0" dirty="0"/>
              <a:t>Interim Zoning</a:t>
            </a:r>
          </a:p>
          <a:p>
            <a:pPr marL="342900" indent="-342900">
              <a:spcBef>
                <a:spcPts val="600"/>
              </a:spcBef>
              <a:buFont typeface="Arial" panose="020B0604020202020204" pitchFamily="34" charset="0"/>
              <a:buChar char="•"/>
            </a:pPr>
            <a:r>
              <a:rPr lang="en-US" sz="2200" b="0" dirty="0"/>
              <a:t>Create a </a:t>
            </a:r>
            <a:r>
              <a:rPr lang="en-US" sz="2200" b="1" dirty="0"/>
              <a:t>legally adequate</a:t>
            </a:r>
            <a:r>
              <a:rPr lang="en-US" sz="2200" b="0" dirty="0"/>
              <a:t> regulatory document</a:t>
            </a:r>
          </a:p>
          <a:p>
            <a:pPr marL="342900" indent="-342900">
              <a:spcBef>
                <a:spcPts val="600"/>
              </a:spcBef>
              <a:buFont typeface="Arial" panose="020B0604020202020204" pitchFamily="34" charset="0"/>
              <a:buChar char="•"/>
            </a:pPr>
            <a:r>
              <a:rPr lang="en-US" sz="2200" b="0" dirty="0"/>
              <a:t>Be </a:t>
            </a:r>
            <a:r>
              <a:rPr lang="en-US" sz="2200" b="1" dirty="0"/>
              <a:t>user-friendly </a:t>
            </a:r>
            <a:r>
              <a:rPr lang="en-US" sz="2200" dirty="0"/>
              <a:t>and all in one document</a:t>
            </a:r>
          </a:p>
          <a:p>
            <a:pPr marL="342900" indent="-342900">
              <a:spcBef>
                <a:spcPts val="600"/>
              </a:spcBef>
              <a:buFont typeface="Arial" panose="020B0604020202020204" pitchFamily="34" charset="0"/>
              <a:buChar char="•"/>
            </a:pPr>
            <a:r>
              <a:rPr lang="en-US" sz="2200" b="1" dirty="0"/>
              <a:t>Streamline and simplify </a:t>
            </a:r>
            <a:r>
              <a:rPr lang="en-US" sz="2200" dirty="0"/>
              <a:t>project review</a:t>
            </a:r>
          </a:p>
        </p:txBody>
      </p:sp>
      <p:pic>
        <p:nvPicPr>
          <p:cNvPr id="25" name="Picture 24" descr="A screenshot of a phone&#10;&#10;Description automatically generated">
            <a:extLst>
              <a:ext uri="{FF2B5EF4-FFF2-40B4-BE49-F238E27FC236}">
                <a16:creationId xmlns:a16="http://schemas.microsoft.com/office/drawing/2014/main" id="{93C6A1A0-6614-C10C-072C-5C13A6530C7D}"/>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924789" y="159378"/>
            <a:ext cx="1802263" cy="2332340"/>
          </a:xfrm>
          <a:prstGeom prst="rect">
            <a:avLst/>
          </a:prstGeom>
          <a:ln>
            <a:solidFill>
              <a:schemeClr val="tx1"/>
            </a:solidFill>
          </a:ln>
        </p:spPr>
      </p:pic>
      <p:pic>
        <p:nvPicPr>
          <p:cNvPr id="27" name="Picture 26" descr="A close-up of a questionnaire&#10;&#10;Description automatically generated">
            <a:extLst>
              <a:ext uri="{FF2B5EF4-FFF2-40B4-BE49-F238E27FC236}">
                <a16:creationId xmlns:a16="http://schemas.microsoft.com/office/drawing/2014/main" id="{984ADC7D-1751-AEB4-73F3-E3F507814AB4}"/>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9044635" y="257988"/>
            <a:ext cx="1802264" cy="2332342"/>
          </a:xfrm>
          <a:prstGeom prst="rect">
            <a:avLst/>
          </a:prstGeom>
          <a:ln>
            <a:solidFill>
              <a:schemeClr val="tx1"/>
            </a:solidFill>
          </a:ln>
        </p:spPr>
      </p:pic>
      <p:pic>
        <p:nvPicPr>
          <p:cNvPr id="24" name="Picture 23">
            <a:extLst>
              <a:ext uri="{FF2B5EF4-FFF2-40B4-BE49-F238E27FC236}">
                <a16:creationId xmlns:a16="http://schemas.microsoft.com/office/drawing/2014/main" id="{46F08ECA-17EB-92EA-34E4-1E50A96675D5}"/>
              </a:ext>
            </a:extLst>
          </p:cNvPr>
          <p:cNvPicPr>
            <a:picLocks noChangeAspect="1"/>
          </p:cNvPicPr>
          <p:nvPr/>
        </p:nvPicPr>
        <p:blipFill>
          <a:blip r:embed="rId6"/>
          <a:stretch>
            <a:fillRect/>
          </a:stretch>
        </p:blipFill>
        <p:spPr>
          <a:xfrm>
            <a:off x="7544561" y="1845598"/>
            <a:ext cx="2599737" cy="1903008"/>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29" name="Picture 28" descr="A close-up of a brick wall&#10;&#10;Description automatically generated">
            <a:extLst>
              <a:ext uri="{FF2B5EF4-FFF2-40B4-BE49-F238E27FC236}">
                <a16:creationId xmlns:a16="http://schemas.microsoft.com/office/drawing/2014/main" id="{CF1F6140-7416-80C3-C205-071C771C34FE}"/>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9700702" y="2491717"/>
            <a:ext cx="2076599" cy="2297051"/>
          </a:xfrm>
          <a:prstGeom prst="rect">
            <a:avLst/>
          </a:prstGeom>
          <a:ln>
            <a:solidFill>
              <a:schemeClr val="tx1"/>
            </a:solidFill>
          </a:ln>
        </p:spPr>
      </p:pic>
    </p:spTree>
    <p:extLst>
      <p:ext uri="{BB962C8B-B14F-4D97-AF65-F5344CB8AC3E}">
        <p14:creationId xmlns:p14="http://schemas.microsoft.com/office/powerpoint/2010/main" val="1838251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DABCCD7-1780-0488-E723-E033A92320E3}"/>
              </a:ext>
            </a:extLst>
          </p:cNvPr>
          <p:cNvSpPr/>
          <p:nvPr/>
        </p:nvSpPr>
        <p:spPr>
          <a:xfrm>
            <a:off x="-1" y="6080760"/>
            <a:ext cx="1850065" cy="777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9791C17-E97F-4F95-8716-097EC8552DD0}"/>
              </a:ext>
            </a:extLst>
          </p:cNvPr>
          <p:cNvPicPr>
            <a:picLocks noChangeAspect="1"/>
          </p:cNvPicPr>
          <p:nvPr/>
        </p:nvPicPr>
        <p:blipFill>
          <a:blip r:embed="rId3"/>
          <a:stretch>
            <a:fillRect/>
          </a:stretch>
        </p:blipFill>
        <p:spPr>
          <a:xfrm>
            <a:off x="808007" y="0"/>
            <a:ext cx="10575985" cy="6858000"/>
          </a:xfrm>
          <a:prstGeom prst="rect">
            <a:avLst/>
          </a:prstGeom>
        </p:spPr>
      </p:pic>
      <p:sp>
        <p:nvSpPr>
          <p:cNvPr id="8" name="TextBox 7">
            <a:extLst>
              <a:ext uri="{FF2B5EF4-FFF2-40B4-BE49-F238E27FC236}">
                <a16:creationId xmlns:a16="http://schemas.microsoft.com/office/drawing/2014/main" id="{846491F1-CE90-4FD3-AA5D-4743FBAFB36E}"/>
              </a:ext>
            </a:extLst>
          </p:cNvPr>
          <p:cNvSpPr txBox="1"/>
          <p:nvPr/>
        </p:nvSpPr>
        <p:spPr>
          <a:xfrm>
            <a:off x="3591951" y="1859585"/>
            <a:ext cx="1843240" cy="646331"/>
          </a:xfrm>
          <a:prstGeom prst="wedgeRectCallout">
            <a:avLst>
              <a:gd name="adj1" fmla="val -56799"/>
              <a:gd name="adj2" fmla="val 131469"/>
            </a:avLst>
          </a:prstGeom>
          <a:solidFill>
            <a:schemeClr val="bg1"/>
          </a:solidFill>
          <a:ln>
            <a:solidFill>
              <a:srgbClr val="FF0000"/>
            </a:solidFill>
          </a:ln>
        </p:spPr>
        <p:txBody>
          <a:bodyPr wrap="square" rtlCol="0">
            <a:spAutoFit/>
          </a:bodyPr>
          <a:lstStyle/>
          <a:p>
            <a:r>
              <a:rPr lang="en-US" dirty="0"/>
              <a:t>Downtown Mixed Use (DX)</a:t>
            </a:r>
          </a:p>
        </p:txBody>
      </p:sp>
      <p:sp>
        <p:nvSpPr>
          <p:cNvPr id="10" name="TextBox 9">
            <a:extLst>
              <a:ext uri="{FF2B5EF4-FFF2-40B4-BE49-F238E27FC236}">
                <a16:creationId xmlns:a16="http://schemas.microsoft.com/office/drawing/2014/main" id="{46DCD970-6AE7-4E40-9A32-9E62F8E21C50}"/>
              </a:ext>
            </a:extLst>
          </p:cNvPr>
          <p:cNvSpPr txBox="1"/>
          <p:nvPr/>
        </p:nvSpPr>
        <p:spPr>
          <a:xfrm>
            <a:off x="5655721" y="226814"/>
            <a:ext cx="4005455" cy="369332"/>
          </a:xfrm>
          <a:prstGeom prst="rect">
            <a:avLst/>
          </a:prstGeom>
          <a:noFill/>
        </p:spPr>
        <p:txBody>
          <a:bodyPr wrap="none" rtlCol="0">
            <a:spAutoFit/>
          </a:bodyPr>
          <a:lstStyle/>
          <a:p>
            <a:r>
              <a:rPr lang="en-US" b="1" dirty="0"/>
              <a:t>General Plan Land Use Designation Map</a:t>
            </a:r>
          </a:p>
        </p:txBody>
      </p:sp>
    </p:spTree>
    <p:extLst>
      <p:ext uri="{BB962C8B-B14F-4D97-AF65-F5344CB8AC3E}">
        <p14:creationId xmlns:p14="http://schemas.microsoft.com/office/powerpoint/2010/main" val="3270209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CD6F75DF-1A09-A214-999D-EDEDA31F6710}"/>
              </a:ext>
            </a:extLst>
          </p:cNvPr>
          <p:cNvSpPr>
            <a:spLocks noGrp="1"/>
          </p:cNvSpPr>
          <p:nvPr>
            <p:ph type="body" sz="quarter" idx="13"/>
          </p:nvPr>
        </p:nvSpPr>
        <p:spPr>
          <a:xfrm>
            <a:off x="375754" y="285827"/>
            <a:ext cx="11175457" cy="653321"/>
          </a:xfrm>
        </p:spPr>
        <p:txBody>
          <a:bodyPr>
            <a:normAutofit fontScale="92500" lnSpcReduction="10000"/>
          </a:bodyPr>
          <a:lstStyle/>
          <a:p>
            <a:r>
              <a:rPr lang="en-US" dirty="0"/>
              <a:t>General Plan Guidance</a:t>
            </a:r>
          </a:p>
        </p:txBody>
      </p:sp>
      <p:sp>
        <p:nvSpPr>
          <p:cNvPr id="15" name="Text Placeholder 14">
            <a:extLst>
              <a:ext uri="{FF2B5EF4-FFF2-40B4-BE49-F238E27FC236}">
                <a16:creationId xmlns:a16="http://schemas.microsoft.com/office/drawing/2014/main" id="{721E169F-C282-576D-744F-F348E265DF34}"/>
              </a:ext>
            </a:extLst>
          </p:cNvPr>
          <p:cNvSpPr>
            <a:spLocks noGrp="1"/>
          </p:cNvSpPr>
          <p:nvPr>
            <p:ph type="body" sz="quarter" idx="16"/>
          </p:nvPr>
        </p:nvSpPr>
        <p:spPr>
          <a:xfrm>
            <a:off x="508271" y="1082076"/>
            <a:ext cx="11175457" cy="5163436"/>
          </a:xfrm>
        </p:spPr>
        <p:txBody>
          <a:bodyPr>
            <a:normAutofit/>
          </a:bodyPr>
          <a:lstStyle/>
          <a:p>
            <a:pPr marL="0" indent="0">
              <a:buNone/>
            </a:pPr>
            <a:r>
              <a:rPr lang="en-US" sz="2400" b="1" dirty="0"/>
              <a:t>The Downtown Mixed Use (DX) </a:t>
            </a:r>
            <a:r>
              <a:rPr lang="en-US" sz="2400" dirty="0"/>
              <a:t>designation applies to Woodland’s historic downtown core and is established to create:</a:t>
            </a:r>
          </a:p>
          <a:p>
            <a:pPr lvl="1"/>
            <a:r>
              <a:rPr lang="en-US" dirty="0"/>
              <a:t>A vibrant city center</a:t>
            </a:r>
          </a:p>
          <a:p>
            <a:pPr lvl="1"/>
            <a:r>
              <a:rPr lang="en-US" dirty="0"/>
              <a:t>A diverse mix of office, housing, theaters retail stores, professional services, and restaurants</a:t>
            </a:r>
          </a:p>
          <a:p>
            <a:pPr lvl="1"/>
            <a:r>
              <a:rPr lang="en-US" dirty="0"/>
              <a:t>Technology uses, arts and crafts studio spaces and live/work units are encouraged to be integrated</a:t>
            </a:r>
          </a:p>
          <a:p>
            <a:pPr lvl="1"/>
            <a:r>
              <a:rPr lang="en-US" dirty="0"/>
              <a:t>Attract/retain uses that serve residents, employees and night-time entertainment populations</a:t>
            </a:r>
          </a:p>
          <a:p>
            <a:pPr marL="0" indent="0">
              <a:buNone/>
            </a:pPr>
            <a:r>
              <a:rPr lang="en-US" b="1" dirty="0"/>
              <a:t>General Plan Development Standards</a:t>
            </a:r>
          </a:p>
          <a:p>
            <a:pPr lvl="1"/>
            <a:r>
              <a:rPr lang="en-US" dirty="0"/>
              <a:t>Allowable Floor Area Ratio 1.0 to 4.0 </a:t>
            </a:r>
          </a:p>
          <a:p>
            <a:pPr lvl="1"/>
            <a:r>
              <a:rPr lang="en-US" dirty="0"/>
              <a:t>Unlimited residential density</a:t>
            </a:r>
          </a:p>
          <a:p>
            <a:pPr lvl="1"/>
            <a:r>
              <a:rPr lang="en-US" dirty="0"/>
              <a:t>Vertical mixed use is strongly encouraged on Main Street</a:t>
            </a:r>
          </a:p>
          <a:p>
            <a:endParaRPr lang="en-US" sz="2400" dirty="0"/>
          </a:p>
          <a:p>
            <a:pPr marL="342900" indent="-342900">
              <a:spcBef>
                <a:spcPts val="600"/>
              </a:spcBef>
              <a:buFont typeface="Arial" panose="020B0604020202020204" pitchFamily="34" charset="0"/>
              <a:buChar char="•"/>
            </a:pPr>
            <a:endParaRPr lang="en-US" sz="2200" b="1" dirty="0"/>
          </a:p>
        </p:txBody>
      </p:sp>
      <p:pic>
        <p:nvPicPr>
          <p:cNvPr id="10" name="Picture 9" descr="A black and blue text with yellow letters&#10;&#10;Description automatically generated">
            <a:extLst>
              <a:ext uri="{FF2B5EF4-FFF2-40B4-BE49-F238E27FC236}">
                <a16:creationId xmlns:a16="http://schemas.microsoft.com/office/drawing/2014/main" id="{B02B684A-59E8-4184-AE6B-7C8D6794D92E}"/>
              </a:ext>
            </a:extLst>
          </p:cNvPr>
          <p:cNvPicPr>
            <a:picLocks noChangeAspect="1"/>
          </p:cNvPicPr>
          <p:nvPr/>
        </p:nvPicPr>
        <p:blipFill>
          <a:blip r:embed="rId3"/>
          <a:stretch>
            <a:fillRect/>
          </a:stretch>
        </p:blipFill>
        <p:spPr>
          <a:xfrm>
            <a:off x="838200" y="6322983"/>
            <a:ext cx="1729902" cy="415329"/>
          </a:xfrm>
          <a:prstGeom prst="rect">
            <a:avLst/>
          </a:prstGeom>
          <a:solidFill>
            <a:schemeClr val="bg1"/>
          </a:solidFill>
        </p:spPr>
      </p:pic>
    </p:spTree>
    <p:extLst>
      <p:ext uri="{BB962C8B-B14F-4D97-AF65-F5344CB8AC3E}">
        <p14:creationId xmlns:p14="http://schemas.microsoft.com/office/powerpoint/2010/main" val="2279719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CD6F75DF-1A09-A214-999D-EDEDA31F6710}"/>
              </a:ext>
            </a:extLst>
          </p:cNvPr>
          <p:cNvSpPr>
            <a:spLocks noGrp="1"/>
          </p:cNvSpPr>
          <p:nvPr>
            <p:ph type="body" sz="quarter" idx="13"/>
          </p:nvPr>
        </p:nvSpPr>
        <p:spPr>
          <a:xfrm>
            <a:off x="467194" y="295330"/>
            <a:ext cx="11175457" cy="653321"/>
          </a:xfrm>
        </p:spPr>
        <p:txBody>
          <a:bodyPr>
            <a:normAutofit fontScale="92500" lnSpcReduction="10000"/>
          </a:bodyPr>
          <a:lstStyle/>
          <a:p>
            <a:r>
              <a:rPr lang="en-US" dirty="0"/>
              <a:t>General Plan Related Goals and Policies</a:t>
            </a:r>
          </a:p>
        </p:txBody>
      </p:sp>
      <p:sp>
        <p:nvSpPr>
          <p:cNvPr id="15" name="Text Placeholder 14">
            <a:extLst>
              <a:ext uri="{FF2B5EF4-FFF2-40B4-BE49-F238E27FC236}">
                <a16:creationId xmlns:a16="http://schemas.microsoft.com/office/drawing/2014/main" id="{721E169F-C282-576D-744F-F348E265DF34}"/>
              </a:ext>
            </a:extLst>
          </p:cNvPr>
          <p:cNvSpPr>
            <a:spLocks noGrp="1"/>
          </p:cNvSpPr>
          <p:nvPr>
            <p:ph type="body" sz="quarter" idx="16"/>
          </p:nvPr>
        </p:nvSpPr>
        <p:spPr>
          <a:xfrm>
            <a:off x="508271" y="1082076"/>
            <a:ext cx="11175457" cy="5163436"/>
          </a:xfrm>
        </p:spPr>
        <p:txBody>
          <a:bodyPr>
            <a:normAutofit lnSpcReduction="10000"/>
          </a:bodyPr>
          <a:lstStyle/>
          <a:p>
            <a:r>
              <a:rPr lang="en-US" sz="1600" b="1" dirty="0">
                <a:latin typeface="+mn-lt"/>
              </a:rPr>
              <a:t>Goal 2.F Distinctive and Memorable Places. </a:t>
            </a:r>
            <a:r>
              <a:rPr lang="en-US" sz="1600" dirty="0">
                <a:latin typeface="+mn-lt"/>
              </a:rPr>
              <a:t>Promote community design that produces a distinctive, high-quality built environment, with form and character that reflects Woodland’s unique historic, environmental, and architectural context and creates memorable places…</a:t>
            </a:r>
          </a:p>
          <a:p>
            <a:r>
              <a:rPr lang="en-US" sz="1600" b="1" dirty="0">
                <a:latin typeface="+mn-lt"/>
              </a:rPr>
              <a:t>Goal 2.H Historic Downtown Center. </a:t>
            </a:r>
            <a:r>
              <a:rPr lang="en-US" sz="1600" dirty="0">
                <a:latin typeface="+mn-lt"/>
              </a:rPr>
              <a:t>Promote Downtown Woodland as a premier urban location…with a dynamic mix of uses including shopping, dining, entertainment, living, and employment ranging from innovative businesses to traditional government functions. Encourage architecturally interesting buildings and inviting pedestrian streetscapes that complement the city’s historic character while celebrating the ingenuity of the present.</a:t>
            </a:r>
          </a:p>
          <a:p>
            <a:r>
              <a:rPr lang="en-US" sz="1600" b="1" dirty="0">
                <a:latin typeface="+mn-lt"/>
              </a:rPr>
              <a:t>Policy 2.A.4 Downtown. </a:t>
            </a:r>
            <a:r>
              <a:rPr lang="en-US" sz="1600" dirty="0">
                <a:latin typeface="+mn-lt"/>
              </a:rPr>
              <a:t>Promote Downtown Woodland as the city’s sole civic, cultural, entertainment, and central business district that serves as the primary specialty-retail and dining, entertainment, office, arts, and government center. Support new mixed-use development in the Downtown...</a:t>
            </a:r>
          </a:p>
          <a:p>
            <a:r>
              <a:rPr lang="en-US" sz="1600" b="1" dirty="0">
                <a:latin typeface="+mn-lt"/>
              </a:rPr>
              <a:t>Policy 2.H.1 Mixed Use. </a:t>
            </a:r>
            <a:r>
              <a:rPr lang="en-US" sz="1600" dirty="0">
                <a:latin typeface="+mn-lt"/>
              </a:rPr>
              <a:t>Support new mixed-use development Downtown with an emphasis on ground-level retail and dining with upper-story residential and office uses…. Encourage an active and vibrant Downtown with a 24/7 presence by allowing a mix of entertainment, retail, and cultural uses as well as residential and office uses.</a:t>
            </a:r>
          </a:p>
          <a:p>
            <a:r>
              <a:rPr lang="en-US" sz="1600" b="1" dirty="0">
                <a:latin typeface="+mn-lt"/>
              </a:rPr>
              <a:t>Policy 2.H.2 Facade Improvements. </a:t>
            </a:r>
            <a:r>
              <a:rPr lang="en-US" sz="1600" dirty="0">
                <a:latin typeface="+mn-lt"/>
              </a:rPr>
              <a:t>Encourage contextually appropriate building and façade improvements to promote Downtown as a pedestrian-oriented retail and services area</a:t>
            </a:r>
          </a:p>
          <a:p>
            <a:r>
              <a:rPr lang="en-US" sz="1600" b="1" dirty="0">
                <a:latin typeface="+mn-lt"/>
              </a:rPr>
              <a:t>Policy 2.H.3 Streamlined Review. </a:t>
            </a:r>
            <a:r>
              <a:rPr lang="en-US" sz="1600" dirty="0">
                <a:latin typeface="+mn-lt"/>
              </a:rPr>
              <a:t>Streamline the review and permitting process for all building improvements within the Downtown.</a:t>
            </a:r>
          </a:p>
          <a:p>
            <a:r>
              <a:rPr lang="en-US" sz="1600" b="1" dirty="0">
                <a:latin typeface="+mn-lt"/>
              </a:rPr>
              <a:t>Policy 2.H.7 Entertainment Focus. </a:t>
            </a:r>
            <a:r>
              <a:rPr lang="en-US" sz="1600" dirty="0">
                <a:latin typeface="+mn-lt"/>
              </a:rPr>
              <a:t>Promote Downtown as an entertainment and cultural activity center for the city, county, and region…</a:t>
            </a:r>
            <a:endParaRPr lang="en-US" sz="1600" b="1" dirty="0">
              <a:latin typeface="+mn-lt"/>
            </a:endParaRPr>
          </a:p>
        </p:txBody>
      </p:sp>
      <p:pic>
        <p:nvPicPr>
          <p:cNvPr id="10" name="Picture 9" descr="A black and blue text with yellow letters&#10;&#10;Description automatically generated">
            <a:extLst>
              <a:ext uri="{FF2B5EF4-FFF2-40B4-BE49-F238E27FC236}">
                <a16:creationId xmlns:a16="http://schemas.microsoft.com/office/drawing/2014/main" id="{B02B684A-59E8-4184-AE6B-7C8D6794D92E}"/>
              </a:ext>
            </a:extLst>
          </p:cNvPr>
          <p:cNvPicPr>
            <a:picLocks noChangeAspect="1"/>
          </p:cNvPicPr>
          <p:nvPr/>
        </p:nvPicPr>
        <p:blipFill>
          <a:blip r:embed="rId3"/>
          <a:stretch>
            <a:fillRect/>
          </a:stretch>
        </p:blipFill>
        <p:spPr>
          <a:xfrm>
            <a:off x="838200" y="6322983"/>
            <a:ext cx="1729902" cy="415329"/>
          </a:xfrm>
          <a:prstGeom prst="rect">
            <a:avLst/>
          </a:prstGeom>
          <a:solidFill>
            <a:schemeClr val="bg1"/>
          </a:solidFill>
        </p:spPr>
      </p:pic>
    </p:spTree>
    <p:extLst>
      <p:ext uri="{BB962C8B-B14F-4D97-AF65-F5344CB8AC3E}">
        <p14:creationId xmlns:p14="http://schemas.microsoft.com/office/powerpoint/2010/main" val="4185245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CD6F75DF-1A09-A214-999D-EDEDA31F6710}"/>
              </a:ext>
            </a:extLst>
          </p:cNvPr>
          <p:cNvSpPr>
            <a:spLocks noGrp="1"/>
          </p:cNvSpPr>
          <p:nvPr>
            <p:ph type="body" sz="quarter" idx="13"/>
          </p:nvPr>
        </p:nvSpPr>
        <p:spPr>
          <a:xfrm>
            <a:off x="332834" y="281131"/>
            <a:ext cx="11526331" cy="653321"/>
          </a:xfrm>
        </p:spPr>
        <p:txBody>
          <a:bodyPr>
            <a:normAutofit fontScale="92500" lnSpcReduction="10000"/>
          </a:bodyPr>
          <a:lstStyle/>
          <a:p>
            <a:r>
              <a:rPr lang="en-US" dirty="0"/>
              <a:t>Downtown Zoning Objectives</a:t>
            </a:r>
          </a:p>
        </p:txBody>
      </p:sp>
      <p:sp>
        <p:nvSpPr>
          <p:cNvPr id="15" name="Text Placeholder 14">
            <a:extLst>
              <a:ext uri="{FF2B5EF4-FFF2-40B4-BE49-F238E27FC236}">
                <a16:creationId xmlns:a16="http://schemas.microsoft.com/office/drawing/2014/main" id="{721E169F-C282-576D-744F-F348E265DF34}"/>
              </a:ext>
            </a:extLst>
          </p:cNvPr>
          <p:cNvSpPr>
            <a:spLocks noGrp="1"/>
          </p:cNvSpPr>
          <p:nvPr>
            <p:ph type="body" sz="quarter" idx="16"/>
          </p:nvPr>
        </p:nvSpPr>
        <p:spPr>
          <a:xfrm>
            <a:off x="467194" y="1162678"/>
            <a:ext cx="11175457" cy="4703854"/>
          </a:xfrm>
        </p:spPr>
        <p:txBody>
          <a:bodyPr>
            <a:normAutofit/>
          </a:bodyPr>
          <a:lstStyle/>
          <a:p>
            <a:r>
              <a:rPr lang="en-US" sz="2200" b="1" dirty="0"/>
              <a:t>Permitted Use Table updated to reflect desired uses consistent with General Plan goals/policies for a vibrant and active Downtown District</a:t>
            </a:r>
          </a:p>
          <a:p>
            <a:r>
              <a:rPr lang="en-US" sz="2200" b="1" dirty="0"/>
              <a:t>Simplify and streamline review and approval of desired uses</a:t>
            </a:r>
          </a:p>
          <a:p>
            <a:r>
              <a:rPr lang="en-US" sz="2200" b="1" dirty="0"/>
              <a:t>Consolidate standards into one comprehensive document</a:t>
            </a:r>
          </a:p>
          <a:p>
            <a:r>
              <a:rPr lang="en-US" sz="2200" b="1" dirty="0"/>
              <a:t>Retain the “best of” guidance and standards from the Downtown Specific Plan</a:t>
            </a:r>
          </a:p>
          <a:p>
            <a:r>
              <a:rPr lang="en-US" sz="2200" b="1" dirty="0"/>
              <a:t>Continue to promote preservation and reuse of historic buildings/resources</a:t>
            </a:r>
          </a:p>
          <a:p>
            <a:r>
              <a:rPr lang="en-US" sz="2200" b="1" dirty="0"/>
              <a:t>Ensure attractive and complimentary new development through objective design standards</a:t>
            </a:r>
          </a:p>
          <a:p>
            <a:endParaRPr lang="en-US" sz="2200" b="1" dirty="0"/>
          </a:p>
          <a:p>
            <a:pPr marL="0" indent="0">
              <a:buNone/>
            </a:pPr>
            <a:endParaRPr lang="en-US" sz="2200" b="1" dirty="0"/>
          </a:p>
          <a:p>
            <a:pPr marL="0" indent="0">
              <a:buNone/>
            </a:pPr>
            <a:endParaRPr lang="en-US" sz="2200" b="1" dirty="0"/>
          </a:p>
          <a:p>
            <a:pPr marL="0" indent="0">
              <a:spcBef>
                <a:spcPts val="600"/>
              </a:spcBef>
              <a:buNone/>
            </a:pPr>
            <a:endParaRPr lang="en-US" sz="3200" b="1" dirty="0"/>
          </a:p>
          <a:p>
            <a:pPr marL="342900" indent="-342900">
              <a:spcBef>
                <a:spcPts val="600"/>
              </a:spcBef>
              <a:buFont typeface="Arial" panose="020B0604020202020204" pitchFamily="34" charset="0"/>
              <a:buChar char="•"/>
            </a:pPr>
            <a:endParaRPr lang="en-US" sz="2200" b="1" dirty="0"/>
          </a:p>
        </p:txBody>
      </p:sp>
      <p:sp>
        <p:nvSpPr>
          <p:cNvPr id="5" name="Rectangle 4">
            <a:extLst>
              <a:ext uri="{FF2B5EF4-FFF2-40B4-BE49-F238E27FC236}">
                <a16:creationId xmlns:a16="http://schemas.microsoft.com/office/drawing/2014/main" id="{6C856EC2-43F6-46F0-A49E-6233D7270CDC}"/>
              </a:ext>
            </a:extLst>
          </p:cNvPr>
          <p:cNvSpPr/>
          <p:nvPr/>
        </p:nvSpPr>
        <p:spPr>
          <a:xfrm>
            <a:off x="-1" y="6080760"/>
            <a:ext cx="1850065" cy="7772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ack and blue text with yellow letters&#10;&#10;Description automatically generated">
            <a:extLst>
              <a:ext uri="{FF2B5EF4-FFF2-40B4-BE49-F238E27FC236}">
                <a16:creationId xmlns:a16="http://schemas.microsoft.com/office/drawing/2014/main" id="{B02B684A-59E8-4184-AE6B-7C8D6794D92E}"/>
              </a:ext>
            </a:extLst>
          </p:cNvPr>
          <p:cNvPicPr>
            <a:picLocks noChangeAspect="1"/>
          </p:cNvPicPr>
          <p:nvPr/>
        </p:nvPicPr>
        <p:blipFill>
          <a:blip r:embed="rId3"/>
          <a:stretch>
            <a:fillRect/>
          </a:stretch>
        </p:blipFill>
        <p:spPr>
          <a:xfrm>
            <a:off x="838200" y="6322983"/>
            <a:ext cx="1729902" cy="415329"/>
          </a:xfrm>
          <a:prstGeom prst="rect">
            <a:avLst/>
          </a:prstGeom>
          <a:solidFill>
            <a:schemeClr val="bg1"/>
          </a:solidFill>
        </p:spPr>
      </p:pic>
    </p:spTree>
    <p:extLst>
      <p:ext uri="{BB962C8B-B14F-4D97-AF65-F5344CB8AC3E}">
        <p14:creationId xmlns:p14="http://schemas.microsoft.com/office/powerpoint/2010/main" val="337286009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WC_PPT_Template_030223" id="{BF1535C4-97BD-4B50-B76E-4EC6CEADC756}" vid="{7CF7EF02-8938-4945-9319-B7B777F163FC}"/>
    </a:ext>
  </a:extLst>
</a:theme>
</file>

<file path=ppt/theme/theme2.xml><?xml version="1.0" encoding="utf-8"?>
<a:theme xmlns:a="http://schemas.openxmlformats.org/drawingml/2006/main" name="LWC Presentation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WC_PPT_Template_030223" id="{BF1535C4-97BD-4B50-B76E-4EC6CEADC756}" vid="{E75E5AFA-B221-4364-BA67-07FEB7C49C3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LWC_PPT_Template_030223</Template>
  <TotalTime>14914</TotalTime>
  <Words>3620</Words>
  <Application>Microsoft Office PowerPoint</Application>
  <PresentationFormat>Widescreen</PresentationFormat>
  <Paragraphs>310</Paragraphs>
  <Slides>27</Slides>
  <Notes>27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Arial</vt:lpstr>
      <vt:lpstr>Calibri</vt:lpstr>
      <vt:lpstr>Calibri Light</vt:lpstr>
      <vt:lpstr>Courier New</vt:lpstr>
      <vt:lpstr>Gotham Condensed Light</vt:lpstr>
      <vt:lpstr>Open Sans Condensed</vt:lpstr>
      <vt:lpstr>Symbol</vt:lpstr>
      <vt:lpstr>Custom Design</vt:lpstr>
      <vt:lpstr>LWC Presentation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abby@lisawiseconsulting.com</dc:creator>
  <cp:lastModifiedBy>Erika Bumgardner</cp:lastModifiedBy>
  <cp:revision>887</cp:revision>
  <cp:lastPrinted>2023-10-25T15:32:58Z</cp:lastPrinted>
  <dcterms:created xsi:type="dcterms:W3CDTF">2023-03-02T19:20:23Z</dcterms:created>
  <dcterms:modified xsi:type="dcterms:W3CDTF">2023-10-25T19:07:43Z</dcterms:modified>
</cp:coreProperties>
</file>