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1"/>
    <p:sldMasterId id="2147483658" r:id="rId2"/>
  </p:sldMasterIdLst>
  <p:notesMasterIdLst>
    <p:notesMasterId r:id="rId31"/>
  </p:notesMasterIdLst>
  <p:handoutMasterIdLst>
    <p:handoutMasterId r:id="rId32"/>
  </p:handoutMasterIdLst>
  <p:sldIdLst>
    <p:sldId id="315" r:id="rId3"/>
    <p:sldId id="335" r:id="rId4"/>
    <p:sldId id="443" r:id="rId5"/>
    <p:sldId id="547" r:id="rId6"/>
    <p:sldId id="548" r:id="rId7"/>
    <p:sldId id="549" r:id="rId8"/>
    <p:sldId id="546" r:id="rId9"/>
    <p:sldId id="531" r:id="rId10"/>
    <p:sldId id="551" r:id="rId11"/>
    <p:sldId id="529" r:id="rId12"/>
    <p:sldId id="557" r:id="rId13"/>
    <p:sldId id="449" r:id="rId14"/>
    <p:sldId id="566" r:id="rId15"/>
    <p:sldId id="576" r:id="rId16"/>
    <p:sldId id="571" r:id="rId17"/>
    <p:sldId id="487" r:id="rId18"/>
    <p:sldId id="578" r:id="rId19"/>
    <p:sldId id="574" r:id="rId20"/>
    <p:sldId id="577" r:id="rId21"/>
    <p:sldId id="562" r:id="rId22"/>
    <p:sldId id="561" r:id="rId23"/>
    <p:sldId id="579" r:id="rId24"/>
    <p:sldId id="580" r:id="rId25"/>
    <p:sldId id="513" r:id="rId26"/>
    <p:sldId id="573" r:id="rId27"/>
    <p:sldId id="470" r:id="rId28"/>
    <p:sldId id="533" r:id="rId29"/>
    <p:sldId id="37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F0AD34-9CE9-3EE4-E473-19F2090B5117}" name="Monica Szydlik" initials="MS" userId="5d416ce574a3d219" providerId="Windows Live"/>
  <p188:author id="{31E256A6-4736-1467-7DF5-4D5844B76F64}" name="abby@lisawiseconsulting.com" initials="a" userId="e7c434d34a45164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C4"/>
    <a:srgbClr val="EB6D32"/>
    <a:srgbClr val="A76E00"/>
    <a:srgbClr val="00638B"/>
    <a:srgbClr val="898989"/>
    <a:srgbClr val="595959"/>
    <a:srgbClr val="FEF6F0"/>
    <a:srgbClr val="34627B"/>
    <a:srgbClr val="CDF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81003" autoAdjust="0"/>
  </p:normalViewPr>
  <p:slideViewPr>
    <p:cSldViewPr snapToGrid="0" snapToObjects="1">
      <p:cViewPr varScale="1">
        <p:scale>
          <a:sx n="105" d="100"/>
          <a:sy n="105" d="100"/>
        </p:scale>
        <p:origin x="378"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911855-D029-9D00-0852-1543670A7D5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7460E6D-DBCD-E647-087E-D7CBCC0B334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F91F585-8995-42C9-88A0-E0F42230471C}" type="datetimeFigureOut">
              <a:rPr lang="en-US" smtClean="0"/>
              <a:t>10/24/2023</a:t>
            </a:fld>
            <a:endParaRPr lang="en-US"/>
          </a:p>
        </p:txBody>
      </p:sp>
      <p:sp>
        <p:nvSpPr>
          <p:cNvPr id="4" name="Footer Placeholder 3">
            <a:extLst>
              <a:ext uri="{FF2B5EF4-FFF2-40B4-BE49-F238E27FC236}">
                <a16:creationId xmlns:a16="http://schemas.microsoft.com/office/drawing/2014/main" id="{A1340201-1E50-EA90-A4B2-26B138BE9B0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1D0039-F983-5F57-B9CC-C96B210896F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DC7E239-C5BA-4BE8-9474-1AEFEE3705B6}" type="slidenum">
              <a:rPr lang="en-US" smtClean="0"/>
              <a:t>‹#›</a:t>
            </a:fld>
            <a:endParaRPr lang="en-US"/>
          </a:p>
        </p:txBody>
      </p:sp>
    </p:spTree>
    <p:extLst>
      <p:ext uri="{BB962C8B-B14F-4D97-AF65-F5344CB8AC3E}">
        <p14:creationId xmlns:p14="http://schemas.microsoft.com/office/powerpoint/2010/main" val="2066953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55D1C82-017B-4900-84F1-AF787815FD3F}" type="datetimeFigureOut">
              <a:rPr lang="en-US" smtClean="0"/>
              <a:t>10/24/2023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3EBA97-7BBE-46B5-A9B5-145BC9A1226E}" type="slidenum">
              <a:rPr lang="en-US" smtClean="0"/>
              <a:t>‹#›</a:t>
            </a:fld>
            <a:endParaRPr lang="en-US"/>
          </a:p>
        </p:txBody>
      </p:sp>
    </p:spTree>
    <p:extLst>
      <p:ext uri="{BB962C8B-B14F-4D97-AF65-F5344CB8AC3E}">
        <p14:creationId xmlns:p14="http://schemas.microsoft.com/office/powerpoint/2010/main" val="18940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provide a brief overview in order to provide some background – if you wish to see a more In depth discussion you may view prior meetings including recordings, staff reports, and power point presentations on the CZC web page.  Which I will reference later in the presentation. </a:t>
            </a:r>
          </a:p>
          <a:p>
            <a:endParaRPr lang="en-US" dirty="0"/>
          </a:p>
          <a:p>
            <a:r>
              <a:rPr lang="en-US" dirty="0"/>
              <a:t>Before we get started I would like to ask if there are any specific questions that you may have that we can respond to or cover in the presentation?   We will pause for breaks if needed to allow for questions and will have discussion at the end of the presentation as well.  </a:t>
            </a:r>
          </a:p>
          <a:p>
            <a:endParaRPr lang="en-US" dirty="0"/>
          </a:p>
          <a:p>
            <a:r>
              <a:rPr lang="en-US" dirty="0"/>
              <a:t>The intent is to provide an overview of the project, the guiding principles and to highlight where there may be proposed changes.  </a:t>
            </a:r>
          </a:p>
          <a:p>
            <a:endParaRPr lang="en-US" dirty="0"/>
          </a:p>
          <a:p>
            <a:r>
              <a:rPr lang="en-US" dirty="0"/>
              <a:t>This is a draft document.  We are seeking to present the proposed updates and changes and to have input and conversation about them.  Your input and feedback regarding this document will only serve to make it a stronger and better tool for the future. </a:t>
            </a:r>
          </a:p>
        </p:txBody>
      </p:sp>
      <p:sp>
        <p:nvSpPr>
          <p:cNvPr id="4" name="Slide Number Placeholder 3"/>
          <p:cNvSpPr>
            <a:spLocks noGrp="1"/>
          </p:cNvSpPr>
          <p:nvPr>
            <p:ph type="sldNum" sz="quarter" idx="5"/>
          </p:nvPr>
        </p:nvSpPr>
        <p:spPr/>
        <p:txBody>
          <a:bodyPr/>
          <a:lstStyle/>
          <a:p>
            <a:fld id="{823EBA97-7BBE-46B5-A9B5-145BC9A1226E}" type="slidenum">
              <a:rPr lang="en-US" smtClean="0"/>
              <a:t>1</a:t>
            </a:fld>
            <a:endParaRPr lang="en-US"/>
          </a:p>
        </p:txBody>
      </p:sp>
    </p:spTree>
    <p:extLst>
      <p:ext uri="{BB962C8B-B14F-4D97-AF65-F5344CB8AC3E}">
        <p14:creationId xmlns:p14="http://schemas.microsoft.com/office/powerpoint/2010/main" val="2292493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Comprehensive Code Update, Zoning Map.   As a note, zoning only covers areas that have been annexed into the City and are within our city boundaries.  I have included in the outline a few areas that are proposed to be annexed at some time in the future, particularly to the NE, in which an annexation effort is underway. </a:t>
            </a:r>
          </a:p>
          <a:p>
            <a:endParaRPr lang="en-US" sz="1100" dirty="0"/>
          </a:p>
          <a:p>
            <a:r>
              <a:rPr lang="en-US" sz="1100" dirty="0"/>
              <a:t>This map show the proposed expansion of the GI area west of Pioneer Avenue to the I 5 freeway. There are a few areas to the north as well.  Otherwise, the land area shown as industrial is the same a currently zoned. </a:t>
            </a:r>
          </a:p>
        </p:txBody>
      </p:sp>
      <p:sp>
        <p:nvSpPr>
          <p:cNvPr id="4" name="Slide Number Placeholder 3"/>
          <p:cNvSpPr>
            <a:spLocks noGrp="1"/>
          </p:cNvSpPr>
          <p:nvPr>
            <p:ph type="sldNum" sz="quarter" idx="5"/>
          </p:nvPr>
        </p:nvSpPr>
        <p:spPr/>
        <p:txBody>
          <a:bodyPr/>
          <a:lstStyle/>
          <a:p>
            <a:fld id="{823EBA97-7BBE-46B5-A9B5-145BC9A1226E}" type="slidenum">
              <a:rPr lang="en-US" smtClean="0"/>
              <a:t>10</a:t>
            </a:fld>
            <a:endParaRPr lang="en-US"/>
          </a:p>
        </p:txBody>
      </p:sp>
      <p:sp>
        <p:nvSpPr>
          <p:cNvPr id="5" name="Date Placeholder 4">
            <a:extLst>
              <a:ext uri="{FF2B5EF4-FFF2-40B4-BE49-F238E27FC236}">
                <a16:creationId xmlns:a16="http://schemas.microsoft.com/office/drawing/2014/main" id="{210CEC70-A4A2-4F3A-AA50-192182ED0D38}"/>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3956595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11</a:t>
            </a:fld>
            <a:endParaRPr lang="en-US"/>
          </a:p>
        </p:txBody>
      </p:sp>
      <p:sp>
        <p:nvSpPr>
          <p:cNvPr id="5" name="Date Placeholder 4">
            <a:extLst>
              <a:ext uri="{FF2B5EF4-FFF2-40B4-BE49-F238E27FC236}">
                <a16:creationId xmlns:a16="http://schemas.microsoft.com/office/drawing/2014/main" id="{61DA2C64-6D0B-4B5B-8340-50D513F34BEA}"/>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99573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updated code has a new format and structure – divided into 5 Divisions.  </a:t>
            </a:r>
          </a:p>
          <a:p>
            <a:r>
              <a:rPr lang="en-US" dirty="0"/>
              <a:t>Division I – purpose and rules of measurement</a:t>
            </a:r>
          </a:p>
          <a:p>
            <a:r>
              <a:rPr lang="en-US" dirty="0"/>
              <a:t>Division II – provides the specific standards for each zone</a:t>
            </a:r>
          </a:p>
          <a:p>
            <a:r>
              <a:rPr lang="en-US" dirty="0"/>
              <a:t>Division III – provide standards that apply citywide – parking, fencing, lighting, screening; as well as standards that apply to specific uses – citywide; as well as updated Non-Conforming standards</a:t>
            </a:r>
          </a:p>
          <a:p>
            <a:r>
              <a:rPr lang="en-US" dirty="0"/>
              <a:t>Division </a:t>
            </a:r>
            <a:r>
              <a:rPr lang="en-US" dirty="0" err="1"/>
              <a:t>iV</a:t>
            </a:r>
            <a:r>
              <a:rPr lang="en-US" dirty="0"/>
              <a:t> – provides all of the procedures and entitlement review requirements. </a:t>
            </a:r>
          </a:p>
        </p:txBody>
      </p:sp>
      <p:sp>
        <p:nvSpPr>
          <p:cNvPr id="4" name="Slide Number Placeholder 3"/>
          <p:cNvSpPr>
            <a:spLocks noGrp="1"/>
          </p:cNvSpPr>
          <p:nvPr>
            <p:ph type="sldNum" sz="quarter" idx="5"/>
          </p:nvPr>
        </p:nvSpPr>
        <p:spPr/>
        <p:txBody>
          <a:bodyPr/>
          <a:lstStyle/>
          <a:p>
            <a:fld id="{823EBA97-7BBE-46B5-A9B5-145BC9A1226E}" type="slidenum">
              <a:rPr lang="en-US" smtClean="0"/>
              <a:t>12</a:t>
            </a:fld>
            <a:endParaRPr lang="en-US"/>
          </a:p>
        </p:txBody>
      </p:sp>
      <p:sp>
        <p:nvSpPr>
          <p:cNvPr id="5" name="Date Placeholder 4">
            <a:extLst>
              <a:ext uri="{FF2B5EF4-FFF2-40B4-BE49-F238E27FC236}">
                <a16:creationId xmlns:a16="http://schemas.microsoft.com/office/drawing/2014/main" id="{A5C80F72-FEBA-47AB-BB66-BE237193A9E9}"/>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719298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t>Moving into Division II of the code, where development standards are outlined. </a:t>
            </a:r>
          </a:p>
          <a:p>
            <a:pPr defTabSz="931774">
              <a:defRPr/>
            </a:pPr>
            <a:r>
              <a:rPr lang="en-US" sz="1200" dirty="0"/>
              <a:t>Standards (setbacks and coverage same as provided in the ZC and IZO)</a:t>
            </a:r>
          </a:p>
          <a:p>
            <a:pPr defTabSz="931774">
              <a:defRPr/>
            </a:pPr>
            <a:r>
              <a:rPr lang="en-US" sz="1200" u="sng" dirty="0"/>
              <a:t>New – requirement for common open space </a:t>
            </a:r>
            <a:r>
              <a:rPr lang="en-US" sz="1200" dirty="0"/>
              <a:t>for larger new development over 50,000 sf for employee open space. </a:t>
            </a:r>
          </a:p>
          <a:p>
            <a:pPr defTabSz="931774">
              <a:defRPr/>
            </a:pPr>
            <a:endParaRPr lang="en-US" sz="1200" dirty="0"/>
          </a:p>
          <a:p>
            <a:pPr defTabSz="931774">
              <a:defRPr/>
            </a:pPr>
            <a:r>
              <a:rPr lang="en-US" sz="1200" dirty="0"/>
              <a:t>Lot coverage measures the proportion of a lot that is covered by structures. Lot coverage limitations help to promote the aesthetic qualities of open space for landscaping and privacy and can also help reduce excessive storm water run-off and help provide usable yard spaces by restricting the horizontal overbuilding of properties. </a:t>
            </a:r>
          </a:p>
          <a:p>
            <a:pPr defTabSz="931774">
              <a:defRPr/>
            </a:pPr>
            <a:endParaRPr lang="en-US" sz="2400" dirty="0"/>
          </a:p>
          <a:p>
            <a:pPr defTabSz="931774">
              <a:defRPr/>
            </a:pPr>
            <a:endParaRPr lang="en-US" sz="1100" dirty="0"/>
          </a:p>
          <a:p>
            <a:pPr defTabSz="931774">
              <a:defRPr/>
            </a:pPr>
            <a:endParaRPr lang="en-US" sz="1100" dirty="0"/>
          </a:p>
          <a:p>
            <a:pPr defTabSz="931774">
              <a:defRPr/>
            </a:pPr>
            <a:endParaRPr lang="en-US" sz="1100" dirty="0"/>
          </a:p>
          <a:p>
            <a:pPr defTabSz="931774">
              <a:defRPr/>
            </a:pPr>
            <a:endParaRPr lang="en-US" sz="1100" dirty="0"/>
          </a:p>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13</a:t>
            </a:fld>
            <a:endParaRPr lang="en-US"/>
          </a:p>
        </p:txBody>
      </p:sp>
    </p:spTree>
    <p:extLst>
      <p:ext uri="{BB962C8B-B14F-4D97-AF65-F5344CB8AC3E}">
        <p14:creationId xmlns:p14="http://schemas.microsoft.com/office/powerpoint/2010/main" val="1400401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Use Table,   </a:t>
            </a:r>
          </a:p>
          <a:p>
            <a:pPr defTabSz="931774">
              <a:defRPr/>
            </a:pPr>
            <a:r>
              <a:rPr lang="en-US" sz="1100" dirty="0"/>
              <a:t>Permitted, conditionally permitted and prohibited uses. </a:t>
            </a:r>
          </a:p>
          <a:p>
            <a:pPr defTabSz="931774">
              <a:defRPr/>
            </a:pPr>
            <a:endParaRPr lang="en-US" sz="1100" dirty="0"/>
          </a:p>
          <a:p>
            <a:pPr defTabSz="931774">
              <a:defRPr/>
            </a:pPr>
            <a:r>
              <a:rPr lang="en-US" sz="1100" dirty="0"/>
              <a:t>P, A, C, -</a:t>
            </a:r>
          </a:p>
          <a:p>
            <a:pPr defTabSz="931774">
              <a:defRPr/>
            </a:pPr>
            <a:endParaRPr lang="en-US" sz="1100" dirty="0"/>
          </a:p>
          <a:p>
            <a:pPr defTabSz="931774">
              <a:defRPr/>
            </a:pPr>
            <a:r>
              <a:rPr lang="en-US" sz="1100" dirty="0"/>
              <a:t>Footnotes</a:t>
            </a:r>
          </a:p>
          <a:p>
            <a:pPr defTabSz="931774">
              <a:defRPr/>
            </a:pPr>
            <a:r>
              <a:rPr lang="en-US" sz="1100" dirty="0"/>
              <a:t>Reference to other key sections in the right hand column.</a:t>
            </a:r>
          </a:p>
          <a:p>
            <a:pPr defTabSz="931774">
              <a:defRPr/>
            </a:pPr>
            <a:endParaRPr lang="en-US" sz="1100" dirty="0"/>
          </a:p>
          <a:p>
            <a:pPr defTabSz="931774">
              <a:defRPr/>
            </a:pPr>
            <a:r>
              <a:rPr lang="en-US" sz="1100" dirty="0"/>
              <a:t>There has been some fine tuning to the use table in order to provide greater clarity and to address </a:t>
            </a:r>
            <a:r>
              <a:rPr lang="en-US" sz="1100" dirty="0" err="1"/>
              <a:t>aeas</a:t>
            </a:r>
            <a:r>
              <a:rPr lang="en-US" sz="1100" dirty="0"/>
              <a:t> where there have been past issues or concerns.  </a:t>
            </a:r>
          </a:p>
          <a:p>
            <a:pPr defTabSz="931774">
              <a:defRPr/>
            </a:pPr>
            <a:endParaRPr lang="en-US" sz="1100" dirty="0"/>
          </a:p>
          <a:p>
            <a:pPr defTabSz="931774">
              <a:defRPr/>
            </a:pPr>
            <a:endParaRPr lang="en-US" sz="1100" dirty="0"/>
          </a:p>
          <a:p>
            <a:pPr defTabSz="931774">
              <a:defRPr/>
            </a:pPr>
            <a:endParaRPr lang="en-US" sz="1100" dirty="0"/>
          </a:p>
          <a:p>
            <a:pPr defTabSz="931774">
              <a:defRPr/>
            </a:pPr>
            <a:endParaRPr lang="en-US" sz="1100" dirty="0"/>
          </a:p>
          <a:p>
            <a:pPr defTabSz="931774">
              <a:defRPr/>
            </a:pPr>
            <a:endParaRPr lang="en-US" sz="1100" dirty="0"/>
          </a:p>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14</a:t>
            </a:fld>
            <a:endParaRPr lang="en-US"/>
          </a:p>
        </p:txBody>
      </p:sp>
    </p:spTree>
    <p:extLst>
      <p:ext uri="{BB962C8B-B14F-4D97-AF65-F5344CB8AC3E}">
        <p14:creationId xmlns:p14="http://schemas.microsoft.com/office/powerpoint/2010/main" val="1009932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15</a:t>
            </a:fld>
            <a:endParaRPr lang="en-US"/>
          </a:p>
        </p:txBody>
      </p:sp>
    </p:spTree>
    <p:extLst>
      <p:ext uri="{BB962C8B-B14F-4D97-AF65-F5344CB8AC3E}">
        <p14:creationId xmlns:p14="http://schemas.microsoft.com/office/powerpoint/2010/main" val="256871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EBA97-7BBE-46B5-A9B5-145BC9A1226E}" type="slidenum">
              <a:rPr lang="en-US" smtClean="0"/>
              <a:t>16</a:t>
            </a:fld>
            <a:endParaRPr lang="en-US"/>
          </a:p>
        </p:txBody>
      </p:sp>
    </p:spTree>
    <p:extLst>
      <p:ext uri="{BB962C8B-B14F-4D97-AF65-F5344CB8AC3E}">
        <p14:creationId xmlns:p14="http://schemas.microsoft.com/office/powerpoint/2010/main" val="44517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EBA97-7BBE-46B5-A9B5-145BC9A1226E}" type="slidenum">
              <a:rPr lang="en-US" smtClean="0"/>
              <a:t>17</a:t>
            </a:fld>
            <a:endParaRPr lang="en-US"/>
          </a:p>
        </p:txBody>
      </p:sp>
    </p:spTree>
    <p:extLst>
      <p:ext uri="{BB962C8B-B14F-4D97-AF65-F5344CB8AC3E}">
        <p14:creationId xmlns:p14="http://schemas.microsoft.com/office/powerpoint/2010/main" val="1204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As mentioned, many of the requirements and standards proposed in the Code for the Industrial areas are a continuation of standards provided in the City’s Interim Zoning code (approved and used since 2018) </a:t>
            </a:r>
          </a:p>
          <a:p>
            <a:endParaRPr lang="en-US" sz="1100" dirty="0"/>
          </a:p>
          <a:p>
            <a:r>
              <a:rPr lang="en-US" sz="1100" dirty="0"/>
              <a:t>I have outlined the Division II standards.  There are additional criteria provided in the City wide standards – Division III.  I will highlight those that have been clarified or updated. </a:t>
            </a:r>
          </a:p>
        </p:txBody>
      </p:sp>
      <p:sp>
        <p:nvSpPr>
          <p:cNvPr id="4" name="Slide Number Placeholder 3"/>
          <p:cNvSpPr>
            <a:spLocks noGrp="1"/>
          </p:cNvSpPr>
          <p:nvPr>
            <p:ph type="sldNum" sz="quarter" idx="5"/>
          </p:nvPr>
        </p:nvSpPr>
        <p:spPr/>
        <p:txBody>
          <a:bodyPr/>
          <a:lstStyle/>
          <a:p>
            <a:fld id="{823EBA97-7BBE-46B5-A9B5-145BC9A1226E}" type="slidenum">
              <a:rPr lang="en-US" smtClean="0"/>
              <a:t>18</a:t>
            </a:fld>
            <a:endParaRPr lang="en-US"/>
          </a:p>
        </p:txBody>
      </p:sp>
      <p:sp>
        <p:nvSpPr>
          <p:cNvPr id="5" name="Date Placeholder 4">
            <a:extLst>
              <a:ext uri="{FF2B5EF4-FFF2-40B4-BE49-F238E27FC236}">
                <a16:creationId xmlns:a16="http://schemas.microsoft.com/office/drawing/2014/main" id="{734D8E4F-D61B-4CD5-A357-AD5498868A34}"/>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307811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Division III.  There are proposed updates to restrictions regarding fencing height and placement.  </a:t>
            </a:r>
          </a:p>
          <a:p>
            <a:pPr defTabSz="931774">
              <a:defRPr/>
            </a:pPr>
            <a:endParaRPr lang="en-US" sz="1100" dirty="0"/>
          </a:p>
          <a:p>
            <a:pPr defTabSz="931774">
              <a:defRPr/>
            </a:pPr>
            <a:r>
              <a:rPr lang="en-US" sz="1100" dirty="0"/>
              <a:t>Proposal to allow taller fencing closer to the street as long as it is primarily open or transparent.  </a:t>
            </a:r>
          </a:p>
          <a:p>
            <a:pPr marL="171450" indent="-171450" defTabSz="931774">
              <a:buFontTx/>
              <a:buChar char="-"/>
              <a:defRPr/>
            </a:pPr>
            <a:r>
              <a:rPr lang="en-US" sz="1100" dirty="0"/>
              <a:t>Tubular steel fence up to 6-feet is allowed 10-feet back of the sidewalk/PL, and there is a landscape planter between the ROW and the fence.  </a:t>
            </a:r>
          </a:p>
          <a:p>
            <a:pPr marL="171450" indent="-171450" defTabSz="931774">
              <a:buFontTx/>
              <a:buChar char="-"/>
              <a:defRPr/>
            </a:pPr>
            <a:r>
              <a:rPr lang="en-US" sz="1100" dirty="0"/>
              <a:t>If applied for and determined by the director,  There may be conditions where an open tubular steel fence may be provided at back of walk.  However, the minimum 10 ft required landscaping must be provided back of the fence. </a:t>
            </a:r>
          </a:p>
          <a:p>
            <a:pPr marL="171450" indent="-171450" defTabSz="931774">
              <a:buFontTx/>
              <a:buChar char="-"/>
              <a:defRPr/>
            </a:pPr>
            <a:r>
              <a:rPr lang="en-US" sz="1100" dirty="0"/>
              <a:t>Additional fence height, up to 8-feet may be considered, if located outside of a required front setback and findings are made that it is necessary for on-site safety and security. </a:t>
            </a:r>
          </a:p>
          <a:p>
            <a:pPr marL="171450" indent="-171450" defTabSz="931774">
              <a:buFontTx/>
              <a:buChar char="-"/>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19</a:t>
            </a:fld>
            <a:endParaRPr lang="en-US"/>
          </a:p>
        </p:txBody>
      </p:sp>
    </p:spTree>
    <p:extLst>
      <p:ext uri="{BB962C8B-B14F-4D97-AF65-F5344CB8AC3E}">
        <p14:creationId xmlns:p14="http://schemas.microsoft.com/office/powerpoint/2010/main" val="414720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there will be a brief discussion regarding the background and direction for the CZC update. </a:t>
            </a:r>
          </a:p>
          <a:p>
            <a:r>
              <a:rPr lang="en-US" dirty="0"/>
              <a:t>We will provide an over of the proposed zone map changes as well as proposed changes to uses and standards.   (for the most part, the standards and uses are very similar to those that are incorporated in the Interim Z C with some modifications.   Changes are based upon experience with using the IZC, and actions and direction from the City council. </a:t>
            </a:r>
          </a:p>
        </p:txBody>
      </p:sp>
      <p:sp>
        <p:nvSpPr>
          <p:cNvPr id="4" name="Slide Number Placeholder 3"/>
          <p:cNvSpPr>
            <a:spLocks noGrp="1"/>
          </p:cNvSpPr>
          <p:nvPr>
            <p:ph type="sldNum" sz="quarter" idx="5"/>
          </p:nvPr>
        </p:nvSpPr>
        <p:spPr/>
        <p:txBody>
          <a:bodyPr/>
          <a:lstStyle/>
          <a:p>
            <a:fld id="{823EBA97-7BBE-46B5-A9B5-145BC9A1226E}" type="slidenum">
              <a:rPr lang="en-US" smtClean="0"/>
              <a:t>2</a:t>
            </a:fld>
            <a:endParaRPr lang="en-US"/>
          </a:p>
        </p:txBody>
      </p:sp>
    </p:spTree>
    <p:extLst>
      <p:ext uri="{BB962C8B-B14F-4D97-AF65-F5344CB8AC3E}">
        <p14:creationId xmlns:p14="http://schemas.microsoft.com/office/powerpoint/2010/main" val="4153590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Tx/>
              <a:buNone/>
              <a:defRPr/>
            </a:pPr>
            <a:r>
              <a:rPr lang="en-US" sz="1100" dirty="0"/>
              <a:t>Regarding fencing material, consistent with the current code, chain link fencing shall not be located in the front or street side yare </a:t>
            </a:r>
            <a:r>
              <a:rPr lang="en-US" sz="1100" dirty="0" err="1"/>
              <a:t>setbck</a:t>
            </a:r>
            <a:r>
              <a:rPr lang="en-US" sz="1100" dirty="0"/>
              <a:t> or where visible from a street.   Exemptions may be granted by the Director through DR, in the IG and IF zones for a powder coated chain link. </a:t>
            </a:r>
          </a:p>
          <a:p>
            <a:pPr marL="0" indent="0" defTabSz="931774">
              <a:buFontTx/>
              <a:buNone/>
              <a:defRPr/>
            </a:pPr>
            <a:endParaRPr lang="en-US" sz="1100" dirty="0"/>
          </a:p>
          <a:p>
            <a:pPr marL="0" indent="0" defTabSz="931774">
              <a:buFontTx/>
              <a:buNone/>
              <a:defRPr/>
            </a:pPr>
            <a:r>
              <a:rPr lang="en-US" sz="1100" dirty="0"/>
              <a:t>Prohibited fencing materials include barbed wire, electrified fencing, or other improvised security measures such as broken glass or nails. </a:t>
            </a:r>
          </a:p>
          <a:p>
            <a:pPr marL="0" indent="0" defTabSz="931774">
              <a:buFontTx/>
              <a:buNone/>
              <a:defRPr/>
            </a:pPr>
            <a:endParaRPr lang="en-US" sz="1100" dirty="0"/>
          </a:p>
          <a:p>
            <a:pPr marL="0" indent="0" defTabSz="931774">
              <a:buFontTx/>
              <a:buNone/>
              <a:defRPr/>
            </a:pPr>
            <a:r>
              <a:rPr lang="en-US" sz="1100" dirty="0"/>
              <a:t>Some exceptions may be considered through a Tier 3 DEV Review, (noticing) for sites in the Ind districts. </a:t>
            </a:r>
          </a:p>
        </p:txBody>
      </p:sp>
      <p:sp>
        <p:nvSpPr>
          <p:cNvPr id="4" name="Slide Number Placeholder 3"/>
          <p:cNvSpPr>
            <a:spLocks noGrp="1"/>
          </p:cNvSpPr>
          <p:nvPr>
            <p:ph type="sldNum" sz="quarter" idx="5"/>
          </p:nvPr>
        </p:nvSpPr>
        <p:spPr/>
        <p:txBody>
          <a:bodyPr/>
          <a:lstStyle/>
          <a:p>
            <a:fld id="{823EBA97-7BBE-46B5-A9B5-145BC9A1226E}" type="slidenum">
              <a:rPr lang="en-US" smtClean="0"/>
              <a:t>20</a:t>
            </a:fld>
            <a:endParaRPr lang="en-US"/>
          </a:p>
        </p:txBody>
      </p:sp>
    </p:spTree>
    <p:extLst>
      <p:ext uri="{BB962C8B-B14F-4D97-AF65-F5344CB8AC3E}">
        <p14:creationId xmlns:p14="http://schemas.microsoft.com/office/powerpoint/2010/main" val="462155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The landscape section of the Code has been updated generally.  </a:t>
            </a:r>
          </a:p>
          <a:p>
            <a:pPr defTabSz="931774">
              <a:defRPr/>
            </a:pPr>
            <a:endParaRPr lang="en-US" sz="1100" dirty="0"/>
          </a:p>
          <a:p>
            <a:pPr defTabSz="931774">
              <a:defRPr/>
            </a:pPr>
            <a:r>
              <a:rPr lang="en-US" sz="1100" dirty="0"/>
              <a:t>There are updated requirements regarding parking lot shading (consistent with the </a:t>
            </a:r>
            <a:r>
              <a:rPr lang="en-US" sz="1100" dirty="0" err="1"/>
              <a:t>Buidlign</a:t>
            </a:r>
            <a:r>
              <a:rPr lang="en-US" sz="1100" dirty="0"/>
              <a:t> Green Code) 50% shading.  There are some exceptions , such as truck loading areas, truck </a:t>
            </a:r>
            <a:r>
              <a:rPr lang="en-US" sz="1100" dirty="0" err="1"/>
              <a:t>maenuvering</a:t>
            </a:r>
            <a:r>
              <a:rPr lang="en-US" sz="1100" dirty="0"/>
              <a:t> areas (consistent with existing code exceptions)</a:t>
            </a:r>
          </a:p>
          <a:p>
            <a:pPr defTabSz="931774">
              <a:defRPr/>
            </a:pPr>
            <a:endParaRPr lang="en-US" sz="1100" dirty="0"/>
          </a:p>
          <a:p>
            <a:pPr defTabSz="931774">
              <a:defRPr/>
            </a:pPr>
            <a:r>
              <a:rPr lang="en-US" sz="1100" dirty="0"/>
              <a:t>Newer updated standard regarding tree planting along the ROW, 50% canopy cover after 10 years.  </a:t>
            </a:r>
          </a:p>
          <a:p>
            <a:pPr defTabSz="931774">
              <a:defRPr/>
            </a:pPr>
            <a:endParaRPr lang="en-US" sz="1100" dirty="0"/>
          </a:p>
          <a:p>
            <a:pPr defTabSz="931774">
              <a:defRPr/>
            </a:pPr>
            <a:r>
              <a:rPr lang="en-US" sz="1100" dirty="0"/>
              <a:t>Graphic illustrates required areas to be landscaping.  In the Industrial/Employment zones trees are only required along the front or exterior side perimeter of a parcel, except for Auto Parking shade requirements will apply. </a:t>
            </a:r>
          </a:p>
        </p:txBody>
      </p:sp>
      <p:sp>
        <p:nvSpPr>
          <p:cNvPr id="4" name="Slide Number Placeholder 3"/>
          <p:cNvSpPr>
            <a:spLocks noGrp="1"/>
          </p:cNvSpPr>
          <p:nvPr>
            <p:ph type="sldNum" sz="quarter" idx="5"/>
          </p:nvPr>
        </p:nvSpPr>
        <p:spPr/>
        <p:txBody>
          <a:bodyPr/>
          <a:lstStyle/>
          <a:p>
            <a:fld id="{823EBA97-7BBE-46B5-A9B5-145BC9A1226E}" type="slidenum">
              <a:rPr lang="en-US" smtClean="0"/>
              <a:t>21</a:t>
            </a:fld>
            <a:endParaRPr lang="en-US"/>
          </a:p>
        </p:txBody>
      </p:sp>
    </p:spTree>
    <p:extLst>
      <p:ext uri="{BB962C8B-B14F-4D97-AF65-F5344CB8AC3E}">
        <p14:creationId xmlns:p14="http://schemas.microsoft.com/office/powerpoint/2010/main" val="33292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Division III – city wide standards includes a section related to Vehicle/Truck Parking and Storage.  Continuation of requirements in the IZO.</a:t>
            </a:r>
          </a:p>
          <a:p>
            <a:pPr defTabSz="931774">
              <a:defRPr/>
            </a:pPr>
            <a:r>
              <a:rPr lang="en-US" sz="1100" dirty="0"/>
              <a:t>Based on past experience that the code needs to provide clearer guidance regarding requirements relating to truck parking. </a:t>
            </a:r>
          </a:p>
          <a:p>
            <a:pPr defTabSz="931774">
              <a:defRPr/>
            </a:pPr>
            <a:endParaRPr lang="en-US" sz="1100" dirty="0"/>
          </a:p>
          <a:p>
            <a:pPr marL="171450" indent="-171450" defTabSz="931774">
              <a:buFontTx/>
              <a:buChar char="-"/>
              <a:defRPr/>
            </a:pPr>
            <a:r>
              <a:rPr lang="en-US" sz="1100" dirty="0"/>
              <a:t>Recognized that truck parking is needed in support of most industrial businesses.   </a:t>
            </a:r>
          </a:p>
          <a:p>
            <a:pPr marL="171450" indent="-171450" defTabSz="931774">
              <a:buFontTx/>
              <a:buChar char="-"/>
              <a:defRPr/>
            </a:pPr>
            <a:r>
              <a:rPr lang="en-US" sz="1100" dirty="0"/>
              <a:t>Trucks should be parked behind a primary </a:t>
            </a:r>
            <a:r>
              <a:rPr lang="en-US" sz="1100" dirty="0" err="1"/>
              <a:t>buldng</a:t>
            </a:r>
            <a:r>
              <a:rPr lang="en-US" sz="1100" dirty="0"/>
              <a:t>, and away from the Public ROW.  When possible at minim 10-foot landscape area is required along streets to provide screening. </a:t>
            </a:r>
          </a:p>
          <a:p>
            <a:pPr marL="171450" indent="-171450" defTabSz="931774">
              <a:buFontTx/>
              <a:buChar char="-"/>
              <a:defRPr/>
            </a:pPr>
            <a:r>
              <a:rPr lang="en-US" sz="1100" dirty="0"/>
              <a:t>It is noted that in line with the moratorium approved by the City council, truck parking as a stand alone primary use is not permitted. </a:t>
            </a:r>
          </a:p>
        </p:txBody>
      </p:sp>
      <p:sp>
        <p:nvSpPr>
          <p:cNvPr id="4" name="Slide Number Placeholder 3"/>
          <p:cNvSpPr>
            <a:spLocks noGrp="1"/>
          </p:cNvSpPr>
          <p:nvPr>
            <p:ph type="sldNum" sz="quarter" idx="5"/>
          </p:nvPr>
        </p:nvSpPr>
        <p:spPr/>
        <p:txBody>
          <a:bodyPr/>
          <a:lstStyle/>
          <a:p>
            <a:fld id="{823EBA97-7BBE-46B5-A9B5-145BC9A1226E}" type="slidenum">
              <a:rPr lang="en-US" smtClean="0"/>
              <a:t>22</a:t>
            </a:fld>
            <a:endParaRPr lang="en-US"/>
          </a:p>
        </p:txBody>
      </p:sp>
    </p:spTree>
    <p:extLst>
      <p:ext uri="{BB962C8B-B14F-4D97-AF65-F5344CB8AC3E}">
        <p14:creationId xmlns:p14="http://schemas.microsoft.com/office/powerpoint/2010/main" val="2820998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Outdoor storage criteria have been updated.  Provisions were generally provided in the IZO, but further clarification is provided.</a:t>
            </a:r>
          </a:p>
          <a:p>
            <a:pPr defTabSz="931774">
              <a:defRPr/>
            </a:pPr>
            <a:endParaRPr lang="en-US" sz="1100" dirty="0"/>
          </a:p>
          <a:p>
            <a:pPr defTabSz="931774">
              <a:defRPr/>
            </a:pPr>
            <a:r>
              <a:rPr lang="en-US" sz="1100" dirty="0"/>
              <a:t>Generally outdoor storage is allowed as an accessory use to an existing business.  Outdoor storage as a primary use, including truck parking, is not a permitted use/</a:t>
            </a:r>
          </a:p>
          <a:p>
            <a:pPr defTabSz="931774">
              <a:defRPr/>
            </a:pPr>
            <a:r>
              <a:rPr lang="en-US" sz="1100" dirty="0"/>
              <a:t>When allowed, it shall not be located within a required front or street side yard.  </a:t>
            </a:r>
          </a:p>
          <a:p>
            <a:pPr defTabSz="931774">
              <a:defRPr/>
            </a:pPr>
            <a:r>
              <a:rPr lang="en-US" sz="1100" dirty="0"/>
              <a:t>All outdoor storage areas must be fully screened from any public street.  Below fence height or behind a building. </a:t>
            </a:r>
          </a:p>
        </p:txBody>
      </p:sp>
      <p:sp>
        <p:nvSpPr>
          <p:cNvPr id="4" name="Slide Number Placeholder 3"/>
          <p:cNvSpPr>
            <a:spLocks noGrp="1"/>
          </p:cNvSpPr>
          <p:nvPr>
            <p:ph type="sldNum" sz="quarter" idx="5"/>
          </p:nvPr>
        </p:nvSpPr>
        <p:spPr/>
        <p:txBody>
          <a:bodyPr/>
          <a:lstStyle/>
          <a:p>
            <a:fld id="{823EBA97-7BBE-46B5-A9B5-145BC9A1226E}" type="slidenum">
              <a:rPr lang="en-US" smtClean="0"/>
              <a:t>23</a:t>
            </a:fld>
            <a:endParaRPr lang="en-US"/>
          </a:p>
        </p:txBody>
      </p:sp>
    </p:spTree>
    <p:extLst>
      <p:ext uri="{BB962C8B-B14F-4D97-AF65-F5344CB8AC3E}">
        <p14:creationId xmlns:p14="http://schemas.microsoft.com/office/powerpoint/2010/main" val="2808036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legal non-conforming use is a use that was originally permitted, but due to changes in standards or code or the General Plan, it may not longer be consistent with current code requirements</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Non-conforming section has been updated to provide better clarity to address the many complexities relating to non-conforming situation.  to address either non-conforming uses or non-conforming structures/buildings has been updated to provide clearly stated requirements that address the many considerations of non-conforming situations.  </a:t>
            </a:r>
          </a:p>
          <a:p>
            <a:endParaRPr lang="en-US" dirty="0"/>
          </a:p>
        </p:txBody>
      </p:sp>
      <p:sp>
        <p:nvSpPr>
          <p:cNvPr id="4" name="Slide Number Placeholder 3"/>
          <p:cNvSpPr>
            <a:spLocks noGrp="1"/>
          </p:cNvSpPr>
          <p:nvPr>
            <p:ph type="sldNum" sz="quarter" idx="5"/>
          </p:nvPr>
        </p:nvSpPr>
        <p:spPr/>
        <p:txBody>
          <a:bodyPr/>
          <a:lstStyle/>
          <a:p>
            <a:fld id="{823EBA97-7BBE-46B5-A9B5-145BC9A1226E}" type="slidenum">
              <a:rPr lang="en-US" smtClean="0"/>
              <a:t>24</a:t>
            </a:fld>
            <a:endParaRPr lang="en-US"/>
          </a:p>
        </p:txBody>
      </p:sp>
    </p:spTree>
    <p:extLst>
      <p:ext uri="{BB962C8B-B14F-4D97-AF65-F5344CB8AC3E}">
        <p14:creationId xmlns:p14="http://schemas.microsoft.com/office/powerpoint/2010/main" val="1460454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a:p>
            <a:r>
              <a:rPr lang="en-US" sz="1100" dirty="0">
                <a:latin typeface="Arial" panose="020B0604020202020204" pitchFamily="34" charset="0"/>
              </a:rPr>
              <a:t>We are looking forward to hearing feedback regarding the document.  It is a draft and we understand that there may be new information that is discovered and comments received which could result in changes and updates.</a:t>
            </a:r>
          </a:p>
          <a:p>
            <a:endParaRPr lang="en-US" sz="1100" dirty="0">
              <a:latin typeface="Arial" panose="020B0604020202020204" pitchFamily="34" charset="0"/>
            </a:endParaRPr>
          </a:p>
          <a:p>
            <a:r>
              <a:rPr lang="en-US" sz="1100" dirty="0">
                <a:latin typeface="Arial" panose="020B0604020202020204" pitchFamily="34" charset="0"/>
              </a:rPr>
              <a:t>Further, the Code is a living document, and even once approved, the document may continue to evolve over time as new situations and considerations present themselves. </a:t>
            </a:r>
            <a:endParaRPr lang="en-US" sz="1100" dirty="0"/>
          </a:p>
          <a:p>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25</a:t>
            </a:fld>
            <a:endParaRPr lang="en-US"/>
          </a:p>
        </p:txBody>
      </p:sp>
      <p:sp>
        <p:nvSpPr>
          <p:cNvPr id="5" name="Date Placeholder 4">
            <a:extLst>
              <a:ext uri="{FF2B5EF4-FFF2-40B4-BE49-F238E27FC236}">
                <a16:creationId xmlns:a16="http://schemas.microsoft.com/office/drawing/2014/main" id="{734D8E4F-D61B-4CD5-A357-AD5498868A34}"/>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230143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ea typeface="Arial" panose="020B0604020202020204" pitchFamily="34" charset="0"/>
              </a:rPr>
              <a:t>The Team will begin to host a series of workshops and information sessions.</a:t>
            </a:r>
          </a:p>
          <a:p>
            <a:endParaRPr lang="en-US" sz="1100" dirty="0">
              <a:latin typeface="Arial" panose="020B0604020202020204" pitchFamily="34" charset="0"/>
              <a:ea typeface="Arial" panose="020B0604020202020204" pitchFamily="34" charset="0"/>
            </a:endParaRPr>
          </a:p>
          <a:p>
            <a:r>
              <a:rPr lang="en-US" sz="1100" dirty="0">
                <a:latin typeface="Arial" panose="020B0604020202020204" pitchFamily="34" charset="0"/>
                <a:ea typeface="Arial" panose="020B0604020202020204" pitchFamily="34" charset="0"/>
              </a:rPr>
              <a:t>All meetings will be recorded and posted on the Comprehensive Zoning Code web page to allow members of the public the ability to view all presentations and discussions. </a:t>
            </a:r>
          </a:p>
          <a:p>
            <a:r>
              <a:rPr lang="en-US" sz="1100" dirty="0">
                <a:latin typeface="Arial" panose="020B0604020202020204" pitchFamily="34" charset="0"/>
                <a:ea typeface="Arial" panose="020B0604020202020204" pitchFamily="34" charset="0"/>
              </a:rPr>
              <a:t>The city will offer a range of meeting types from pre-recorded to in person. If we are able, one or more may be hybrid with virtual attendance allowed. In person meetings will be held at the City of Woodland Council Chambers, located at 300 First Street. </a:t>
            </a:r>
          </a:p>
          <a:p>
            <a:endParaRPr lang="en-US" sz="1100" dirty="0">
              <a:latin typeface="Arial" panose="020B0604020202020204" pitchFamily="34" charset="0"/>
            </a:endParaRPr>
          </a:p>
          <a:p>
            <a:r>
              <a:rPr lang="en-US" sz="1100" dirty="0">
                <a:latin typeface="Arial" panose="020B0604020202020204" pitchFamily="34" charset="0"/>
              </a:rPr>
              <a:t>Meetings will be scheduled at varying times, evenings, morning, and lunch time to hopefully accommodate all schedules.  </a:t>
            </a:r>
          </a:p>
          <a:p>
            <a:endParaRPr lang="en-US" sz="1100" dirty="0">
              <a:latin typeface="Arial" panose="020B0604020202020204" pitchFamily="34" charset="0"/>
            </a:endParaRPr>
          </a:p>
          <a:p>
            <a:r>
              <a:rPr lang="en-US" sz="1100" dirty="0">
                <a:latin typeface="Arial" panose="020B0604020202020204" pitchFamily="34" charset="0"/>
                <a:ea typeface="Arial" panose="020B0604020202020204" pitchFamily="34" charset="0"/>
              </a:rPr>
              <a:t>More information regarding meeting will be provided. </a:t>
            </a:r>
          </a:p>
          <a:p>
            <a:r>
              <a:rPr lang="en-US" sz="1100" dirty="0">
                <a:latin typeface="Arial" panose="020B0604020202020204" pitchFamily="34" charset="0"/>
                <a:ea typeface="Arial" panose="020B0604020202020204" pitchFamily="34" charset="0"/>
              </a:rPr>
              <a:t>Outreach will be conducted using notices in the newspaper, direct mailings, email to identified interested parties, and various forms of social media including press releases, notices to list serve groups, and posting on the city’s web page.  </a:t>
            </a:r>
          </a:p>
          <a:p>
            <a:endParaRPr lang="en-US" sz="1100" dirty="0">
              <a:latin typeface="Arial" panose="020B0604020202020204" pitchFamily="34" charset="0"/>
              <a:ea typeface="Arial" panose="020B0604020202020204" pitchFamily="34" charset="0"/>
            </a:endParaRPr>
          </a:p>
          <a:p>
            <a:r>
              <a:rPr lang="en-US" sz="1100" dirty="0">
                <a:latin typeface="Arial" panose="020B0604020202020204" pitchFamily="34" charset="0"/>
                <a:ea typeface="Arial" panose="020B0604020202020204" pitchFamily="34" charset="0"/>
              </a:rPr>
              <a:t>Suggest checking the web site often to see if there are changes in meeting dates or times or additional scheduled meetings. </a:t>
            </a:r>
          </a:p>
          <a:p>
            <a:endParaRPr lang="en-US" sz="1100" dirty="0">
              <a:latin typeface="Arial" panose="020B0604020202020204" pitchFamily="34" charset="0"/>
            </a:endParaRPr>
          </a:p>
          <a:p>
            <a:r>
              <a:rPr lang="en-US" sz="1100" dirty="0">
                <a:latin typeface="Arial" panose="020B0604020202020204" pitchFamily="34" charset="0"/>
              </a:rPr>
              <a:t>We are looking forward to hearing feedback regarding the document.  It is a draft and we understand that there may be new information that is discovered and comments received which could result in changes and updates.</a:t>
            </a:r>
          </a:p>
          <a:p>
            <a:endParaRPr lang="en-US" sz="1100" dirty="0">
              <a:latin typeface="Arial" panose="020B0604020202020204" pitchFamily="34" charset="0"/>
            </a:endParaRPr>
          </a:p>
          <a:p>
            <a:r>
              <a:rPr lang="en-US" sz="1100" dirty="0">
                <a:latin typeface="Arial" panose="020B0604020202020204" pitchFamily="34" charset="0"/>
              </a:rPr>
              <a:t>Further, the Code is a living document, and even once approved, the document may continue to evolve over time as new situations and considerations present themselves. </a:t>
            </a:r>
            <a:endParaRPr lang="en-US" sz="1100" dirty="0"/>
          </a:p>
          <a:p>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26</a:t>
            </a:fld>
            <a:endParaRPr lang="en-US"/>
          </a:p>
        </p:txBody>
      </p:sp>
      <p:sp>
        <p:nvSpPr>
          <p:cNvPr id="5" name="Date Placeholder 4">
            <a:extLst>
              <a:ext uri="{FF2B5EF4-FFF2-40B4-BE49-F238E27FC236}">
                <a16:creationId xmlns:a16="http://schemas.microsoft.com/office/drawing/2014/main" id="{734D8E4F-D61B-4CD5-A357-AD5498868A34}"/>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4092984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last slide provides information on how to get involved.</a:t>
            </a:r>
          </a:p>
          <a:p>
            <a:endParaRPr lang="en-US" sz="1100" dirty="0"/>
          </a:p>
          <a:p>
            <a:r>
              <a:rPr lang="en-US" sz="1100" dirty="0"/>
              <a:t>Copies of the Draft CZC are available on-line and on the Comprehensive Zoning code web page.  PDF versions of each Division and maps may be downloaded.  </a:t>
            </a:r>
          </a:p>
          <a:p>
            <a:endParaRPr lang="en-US" sz="1100" dirty="0"/>
          </a:p>
          <a:p>
            <a:r>
              <a:rPr lang="en-US" sz="1100" dirty="0"/>
              <a:t>Copies may be viewed at the CDD, the Library and at the Community and Senior Center. </a:t>
            </a:r>
          </a:p>
          <a:p>
            <a:endParaRPr lang="en-US" sz="1100" dirty="0"/>
          </a:p>
          <a:p>
            <a:r>
              <a:rPr lang="en-US" sz="1100" dirty="0"/>
              <a:t>Additionally, please continue to check the web page, watch recordings, and attend meetings.  </a:t>
            </a:r>
          </a:p>
          <a:p>
            <a:endParaRPr lang="en-US" dirty="0"/>
          </a:p>
        </p:txBody>
      </p:sp>
      <p:sp>
        <p:nvSpPr>
          <p:cNvPr id="4" name="Slide Number Placeholder 3"/>
          <p:cNvSpPr>
            <a:spLocks noGrp="1"/>
          </p:cNvSpPr>
          <p:nvPr>
            <p:ph type="sldNum" sz="quarter" idx="5"/>
          </p:nvPr>
        </p:nvSpPr>
        <p:spPr/>
        <p:txBody>
          <a:bodyPr/>
          <a:lstStyle/>
          <a:p>
            <a:fld id="{823EBA97-7BBE-46B5-A9B5-145BC9A1226E}" type="slidenum">
              <a:rPr lang="en-US" smtClean="0"/>
              <a:t>27</a:t>
            </a:fld>
            <a:endParaRPr lang="en-US"/>
          </a:p>
        </p:txBody>
      </p:sp>
      <p:sp>
        <p:nvSpPr>
          <p:cNvPr id="5" name="Date Placeholder 4">
            <a:extLst>
              <a:ext uri="{FF2B5EF4-FFF2-40B4-BE49-F238E27FC236}">
                <a16:creationId xmlns:a16="http://schemas.microsoft.com/office/drawing/2014/main" id="{D421C393-0AFD-48FF-BAE3-131DA5E360D5}"/>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3562432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3EBA97-7BBE-46B5-A9B5-145BC9A1226E}" type="slidenum">
              <a:rPr lang="en-US" smtClean="0"/>
              <a:t>28</a:t>
            </a:fld>
            <a:endParaRPr lang="en-US"/>
          </a:p>
        </p:txBody>
      </p:sp>
    </p:spTree>
    <p:extLst>
      <p:ext uri="{BB962C8B-B14F-4D97-AF65-F5344CB8AC3E}">
        <p14:creationId xmlns:p14="http://schemas.microsoft.com/office/powerpoint/2010/main" val="299972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There were serval </a:t>
            </a:r>
            <a:r>
              <a:rPr lang="en-US" sz="1100" b="1" dirty="0"/>
              <a:t>Key objectives </a:t>
            </a:r>
            <a:r>
              <a:rPr lang="en-US" sz="1100" dirty="0"/>
              <a:t>we have kept in mind as we began the code update.  This slide provides a summary of the main objectives. </a:t>
            </a:r>
          </a:p>
          <a:p>
            <a:pPr marL="174708" indent="-174708">
              <a:buFont typeface="Arial" panose="020B0604020202020204" pitchFamily="34" charset="0"/>
              <a:buChar char="•"/>
            </a:pPr>
            <a:r>
              <a:rPr lang="en-US" sz="1100" dirty="0"/>
              <a:t>Overarching is the need to be </a:t>
            </a:r>
            <a:r>
              <a:rPr lang="en-US" sz="1100" u="sng" dirty="0"/>
              <a:t>consistent with the 2035 General Plan </a:t>
            </a:r>
            <a:r>
              <a:rPr lang="en-US" sz="1100" dirty="0"/>
              <a:t>and the vision outlined in that document in the form of goals and policies as well as address legislative updates.  </a:t>
            </a:r>
          </a:p>
          <a:p>
            <a:pPr marL="174708" indent="-174708">
              <a:buFont typeface="Arial" panose="020B0604020202020204" pitchFamily="34" charset="0"/>
              <a:buChar char="•"/>
            </a:pPr>
            <a:r>
              <a:rPr lang="en-US" sz="1100" dirty="0"/>
              <a:t>The code will provide a one-stop source for all areas within the City’s boundaries.  Will incorporate the best of and replace the DTSP, Community Design Standards, and the IZO.   </a:t>
            </a:r>
          </a:p>
          <a:p>
            <a:pPr marL="174708" indent="-174708">
              <a:buFont typeface="Arial" panose="020B0604020202020204" pitchFamily="34" charset="0"/>
              <a:buChar char="•"/>
            </a:pPr>
            <a:r>
              <a:rPr lang="en-US" sz="1100" dirty="0"/>
              <a:t>The code must respond to legislative changes required by the State and must be a legally adequate document. </a:t>
            </a:r>
          </a:p>
          <a:p>
            <a:pPr marL="174708" indent="-174708">
              <a:buFont typeface="Arial" panose="020B0604020202020204" pitchFamily="34" charset="0"/>
              <a:buChar char="•"/>
            </a:pPr>
            <a:r>
              <a:rPr lang="en-US" sz="1100" dirty="0"/>
              <a:t>Importantly, the code will reflect existing community character while also recognizing the need to change and grow. </a:t>
            </a:r>
          </a:p>
          <a:p>
            <a:pPr marL="174708" indent="-174708">
              <a:buFont typeface="Arial" panose="020B0604020202020204" pitchFamily="34" charset="0"/>
              <a:buChar char="•"/>
            </a:pPr>
            <a:r>
              <a:rPr lang="en-US" sz="1100" dirty="0"/>
              <a:t>It is also hoped that the new code will facilitate continued reinvestment in the community, similar to what has been achieved with the IZO. </a:t>
            </a:r>
          </a:p>
          <a:p>
            <a:pPr defTabSz="931774">
              <a:defRPr/>
            </a:pPr>
            <a:endParaRPr lang="en-US" sz="1100" dirty="0">
              <a:latin typeface="Arial" panose="020B0604020202020204" pitchFamily="34" charset="0"/>
              <a:ea typeface="Arial" panose="020B0604020202020204" pitchFamily="34" charset="0"/>
              <a:cs typeface="Times New Roman" panose="02020603050405020304" pitchFamily="18" charset="0"/>
            </a:endParaRPr>
          </a:p>
          <a:p>
            <a:pPr defTabSz="931774">
              <a:defRPr/>
            </a:pPr>
            <a:r>
              <a:rPr lang="en-US" sz="1100" dirty="0">
                <a:latin typeface="Arial" panose="020B0604020202020204" pitchFamily="34" charset="0"/>
                <a:ea typeface="Arial" panose="020B0604020202020204" pitchFamily="34" charset="0"/>
                <a:cs typeface="Times New Roman" panose="02020603050405020304" pitchFamily="18" charset="0"/>
              </a:rPr>
              <a:t>The basic underlying task of the CZC update is to facilitate new desired development through the provision of clear and understandable standards, guidelines, and procedures. </a:t>
            </a:r>
          </a:p>
          <a:p>
            <a:pPr defTabSz="931774">
              <a:defRPr/>
            </a:pPr>
            <a:endParaRPr lang="en-US" sz="1100" dirty="0">
              <a:latin typeface="Arial" panose="020B0604020202020204" pitchFamily="34" charset="0"/>
              <a:ea typeface="Arial" panose="020B0604020202020204" pitchFamily="34" charset="0"/>
              <a:cs typeface="Times New Roman" panose="02020603050405020304" pitchFamily="18" charset="0"/>
            </a:endParaRPr>
          </a:p>
          <a:p>
            <a:pPr defTabSz="931774">
              <a:defRPr/>
            </a:pPr>
            <a:r>
              <a:rPr lang="en-US" sz="1100" i="1" dirty="0">
                <a:latin typeface="Arial" panose="020B0604020202020204" pitchFamily="34" charset="0"/>
                <a:ea typeface="Arial" panose="020B0604020202020204" pitchFamily="34" charset="0"/>
                <a:cs typeface="Times New Roman" panose="02020603050405020304" pitchFamily="18" charset="0"/>
              </a:rPr>
              <a:t>Clearly written standards and a streamlined review process will assist staff and decision makers to allow qualified development with expedited review, thereby helping to reduce the front-end design/development costs particularly for new housing projects.  </a:t>
            </a:r>
          </a:p>
          <a:p>
            <a:pPr defTabSz="931774">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Arial" panose="020B0604020202020204" pitchFamily="34" charset="0"/>
                <a:ea typeface="Calibri" panose="020F0502020204030204" pitchFamily="34" charset="0"/>
              </a:rPr>
              <a:t>The code also utilizes best practices to facilitate livability, sustainability, increased density, and multi-modal access. </a:t>
            </a:r>
          </a:p>
          <a:p>
            <a:endParaRPr lang="en-US" sz="1100" dirty="0">
              <a:latin typeface="Arial" panose="020B0604020202020204" pitchFamily="34" charset="0"/>
            </a:endParaRPr>
          </a:p>
          <a:p>
            <a:pPr defTabSz="931774">
              <a:defRPr/>
            </a:pPr>
            <a:r>
              <a:rPr lang="en-US" sz="1100" dirty="0">
                <a:latin typeface="Arial" panose="020B0604020202020204" pitchFamily="34" charset="0"/>
                <a:ea typeface="Arial" panose="020B0604020202020204" pitchFamily="34" charset="0"/>
                <a:cs typeface="Times New Roman" panose="02020603050405020304" pitchFamily="18" charset="0"/>
              </a:rPr>
              <a:t>In the period immediately following adoption of the General Plan, the City adopted a stand-alone Interim Zoning Ordinance (IZO) to address areas of land use inconsistency between the newly adopted General Plan and Zoning, primarily for the commercial, industrial and mixed-use zones.  The IZO incorporated new standards and practices that have guided much of the new development that has occurred since 2018. The IZO has generally been considered successful and the CZC has built upon the best elements and lessons learned through use of the IZO.  Therefore, in many respects, the standards and uses for the CMU, Commercial, and Ind zones will not differ significantly from those contained in the IZO, with the exception of new objectively written standards.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defTabSz="931774">
              <a:defRPr/>
            </a:pPr>
            <a:endParaRPr lang="en-US" sz="1100" dirty="0">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3EBA97-7BBE-46B5-A9B5-145BC9A1226E}" type="slidenum">
              <a:rPr lang="en-US" smtClean="0"/>
              <a:t>3</a:t>
            </a:fld>
            <a:endParaRPr lang="en-US"/>
          </a:p>
        </p:txBody>
      </p:sp>
      <p:sp>
        <p:nvSpPr>
          <p:cNvPr id="5" name="Date Placeholder 4">
            <a:extLst>
              <a:ext uri="{FF2B5EF4-FFF2-40B4-BE49-F238E27FC236}">
                <a16:creationId xmlns:a16="http://schemas.microsoft.com/office/drawing/2014/main" id="{6CDEDA5D-869E-4AE9-B0B0-8877AC4C1162}"/>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54745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a:t>The GP is the City’s overarching policy document.  It  sets long term goals, through the year 2035, policies and implementation programs.   Through the 4-year General Plan updated process, the city received written and oral comments from over 100 individuals, groups, and agencies with over 400 individual comments.</a:t>
            </a:r>
          </a:p>
          <a:p>
            <a:pPr defTabSz="931774">
              <a:defRPr/>
            </a:pPr>
            <a:endParaRPr lang="en-US" sz="1600" dirty="0"/>
          </a:p>
          <a:p>
            <a:pPr defTabSz="931774">
              <a:defRPr/>
            </a:pPr>
            <a:r>
              <a:rPr lang="en-US" sz="1600" dirty="0"/>
              <a:t>The Zoning Code is an implementation document….implementing the Policies outlined in the General Plan.   The Zoning Ordinance and GP must be consistent with each other.  The ZP is a regulatory tool to implement the GP&gt;  </a:t>
            </a:r>
          </a:p>
          <a:p>
            <a:pPr defTabSz="931774">
              <a:defRPr/>
            </a:pPr>
            <a:endParaRPr lang="en-US" sz="1600" dirty="0"/>
          </a:p>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4</a:t>
            </a:fld>
            <a:endParaRPr lang="en-US"/>
          </a:p>
        </p:txBody>
      </p:sp>
    </p:spTree>
    <p:extLst>
      <p:ext uri="{BB962C8B-B14F-4D97-AF65-F5344CB8AC3E}">
        <p14:creationId xmlns:p14="http://schemas.microsoft.com/office/powerpoint/2010/main" val="220723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b="1" dirty="0"/>
              <a:t>As stated in the General Plan</a:t>
            </a:r>
            <a:r>
              <a:rPr lang="en-US" sz="1600" dirty="0"/>
              <a:t>, the GP Goals and policies provide for strategic growth and change that:; </a:t>
            </a:r>
          </a:p>
          <a:p>
            <a:pPr defTabSz="931774">
              <a:defRPr/>
            </a:pPr>
            <a:r>
              <a:rPr lang="en-US" sz="1600" dirty="0"/>
              <a:t>Prioritizes sustainability measures community wide as well as through new development and redevelopment practices.  One example, of sustainability occurring through redevelopment or on/going </a:t>
            </a:r>
            <a:r>
              <a:rPr lang="en-US" sz="1600" dirty="0" err="1"/>
              <a:t>improvmeents</a:t>
            </a:r>
            <a:r>
              <a:rPr lang="en-US" sz="1600" dirty="0"/>
              <a:t> is the number of businesses that are turning to solar installations. </a:t>
            </a:r>
          </a:p>
          <a:p>
            <a:pPr defTabSz="931774">
              <a:defRPr/>
            </a:pPr>
            <a:r>
              <a:rPr lang="en-US" sz="1600" dirty="0"/>
              <a:t>Additionally, the GP prioritizes and promotes economic development </a:t>
            </a:r>
          </a:p>
          <a:p>
            <a:pPr defTabSz="931774">
              <a:defRPr/>
            </a:pPr>
            <a:endParaRPr lang="en-US" sz="1600" dirty="0"/>
          </a:p>
          <a:p>
            <a:pPr marL="285750" indent="-285750" defTabSz="931774">
              <a:buFontTx/>
              <a:buChar char="-"/>
              <a:defRPr/>
            </a:pPr>
            <a:r>
              <a:rPr lang="en-US" sz="1600" dirty="0"/>
              <a:t>Prioritizes Food and Agriculture related industries</a:t>
            </a:r>
          </a:p>
          <a:p>
            <a:pPr marL="285750" indent="-285750" defTabSz="931774">
              <a:buFontTx/>
              <a:buChar char="-"/>
              <a:defRPr/>
            </a:pPr>
            <a:r>
              <a:rPr lang="en-US" sz="1600" dirty="0"/>
              <a:t>Prioritizes Research and Technology related uses</a:t>
            </a:r>
          </a:p>
          <a:p>
            <a:pPr marL="285750" indent="-285750" defTabSz="931774">
              <a:buFontTx/>
              <a:buChar char="-"/>
              <a:defRPr/>
            </a:pPr>
            <a:r>
              <a:rPr lang="en-US" sz="1600" dirty="0"/>
              <a:t>Prioritizes and protects businesses that feature made in woodland products. </a:t>
            </a:r>
          </a:p>
          <a:p>
            <a:pPr marL="285750" indent="-285750" defTabSz="931774">
              <a:buFontTx/>
              <a:buChar char="-"/>
              <a:defRPr/>
            </a:pPr>
            <a:endParaRPr lang="en-US" sz="1600" dirty="0"/>
          </a:p>
          <a:p>
            <a:pPr marL="0" indent="0" defTabSz="931774">
              <a:buFontTx/>
              <a:buNone/>
              <a:defRPr/>
            </a:pPr>
            <a:r>
              <a:rPr lang="en-US" sz="1600" dirty="0"/>
              <a:t>This slide highlights a few Employment and Industrial related goals and policies of the General Plan…  The GP utilizes the term “employment center” to refer to the industrial sector.  </a:t>
            </a:r>
          </a:p>
          <a:p>
            <a:pPr marL="0" indent="0" defTabSz="931774">
              <a:buFontTx/>
              <a:buNone/>
              <a:defRPr/>
            </a:pPr>
            <a:r>
              <a:rPr lang="en-US" sz="1600" dirty="0"/>
              <a:t>Woodland has a very large and diverse industrial area with a significant amount of land area devoted to employment/Industrial uses. </a:t>
            </a:r>
          </a:p>
          <a:p>
            <a:pPr marL="0" indent="0" defTabSz="931774">
              <a:buFontTx/>
              <a:buNone/>
              <a:defRPr/>
            </a:pPr>
            <a:endParaRPr lang="en-US" sz="1600" dirty="0"/>
          </a:p>
          <a:p>
            <a:pPr marL="0" indent="0" defTabSz="931774">
              <a:buFontTx/>
              <a:buNone/>
              <a:defRPr/>
            </a:pPr>
            <a:endParaRPr lang="en-US" sz="1600" dirty="0"/>
          </a:p>
          <a:p>
            <a:pPr marL="285750" indent="-285750" defTabSz="931774">
              <a:buFontTx/>
              <a:buChar char="-"/>
              <a:defRPr/>
            </a:pPr>
            <a:endParaRPr lang="en-US" sz="1600" dirty="0"/>
          </a:p>
          <a:p>
            <a:pPr marL="0" indent="0" defTabSz="931774">
              <a:buFontTx/>
              <a:buNone/>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5</a:t>
            </a:fld>
            <a:endParaRPr lang="en-US"/>
          </a:p>
        </p:txBody>
      </p:sp>
    </p:spTree>
    <p:extLst>
      <p:ext uri="{BB962C8B-B14F-4D97-AF65-F5344CB8AC3E}">
        <p14:creationId xmlns:p14="http://schemas.microsoft.com/office/powerpoint/2010/main" val="7951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With a large area devoted to Industrial/employment related uses the city benefits from a diverse range of business and employment.  A goal of  is to continue to do so and enhance the employment areas to the extent possible over time and ensure adequate types of access to all.  Called multi-modal access – auto, bike, pedestrian and transit opportunities. </a:t>
            </a:r>
          </a:p>
          <a:p>
            <a:pPr defTabSz="931774">
              <a:defRPr/>
            </a:pPr>
            <a:endParaRPr lang="en-US" sz="1100" dirty="0"/>
          </a:p>
          <a:p>
            <a:pPr marL="171450" indent="-171450" defTabSz="931774">
              <a:buFontTx/>
              <a:buChar char="-"/>
              <a:defRPr/>
            </a:pPr>
            <a:r>
              <a:rPr lang="en-US" sz="1100" dirty="0"/>
              <a:t>Prioritizes quality design for new or renovated development and uses.   (features such as attractive entrances, building design, landscaping and shaded areas)  - tie into the sustainability goals, including reducing heat related impacts. </a:t>
            </a:r>
          </a:p>
          <a:p>
            <a:pPr marL="171450" indent="-171450" defTabSz="931774">
              <a:buFontTx/>
              <a:buChar char="-"/>
              <a:defRPr/>
            </a:pPr>
            <a:r>
              <a:rPr lang="en-US" sz="1100" dirty="0"/>
              <a:t>NE Industrial area – Goal to organize uses by common needs.  The area west – emphasis on small uses that may also have R &amp; D, food production, or other similar uses that might have greater sensitivities to environmental outputs such as odors, particulate, vibration, etc..   To the east, there is adequate land area available to accommodate uses that may have a larger footprint or be considered heavier industrial – outputs, outdoor production, needs.</a:t>
            </a:r>
          </a:p>
          <a:p>
            <a:pPr marL="171450" indent="-171450" defTabSz="931774">
              <a:buFontTx/>
              <a:buChar char="-"/>
              <a:defRPr/>
            </a:pPr>
            <a:r>
              <a:rPr lang="en-US" sz="1100" dirty="0"/>
              <a:t>As areas develop, the goal and polies are to provide for attractive roadway and streetscape improvements to enhance safety, accessibility, and the visual appearance. </a:t>
            </a:r>
          </a:p>
          <a:p>
            <a:pPr marL="171450" indent="-171450" defTabSz="931774">
              <a:buFontTx/>
              <a:buChar char="-"/>
              <a:defRPr/>
            </a:pPr>
            <a:r>
              <a:rPr lang="en-US" sz="1100" dirty="0"/>
              <a:t>As mentioned previously, a priority not only in the Ind areas, but citywide, is to increase and enhance alternative transportation options.   (</a:t>
            </a:r>
            <a:r>
              <a:rPr lang="en-US" sz="1100" dirty="0" err="1"/>
              <a:t>woudnt</a:t>
            </a:r>
            <a:r>
              <a:rPr lang="en-US" sz="1100" dirty="0"/>
              <a:t> it be great if in the future, local workforce who live in town could feel comfortable and safe either walking or biking to work?)</a:t>
            </a:r>
          </a:p>
        </p:txBody>
      </p:sp>
      <p:sp>
        <p:nvSpPr>
          <p:cNvPr id="4" name="Slide Number Placeholder 3"/>
          <p:cNvSpPr>
            <a:spLocks noGrp="1"/>
          </p:cNvSpPr>
          <p:nvPr>
            <p:ph type="sldNum" sz="quarter" idx="5"/>
          </p:nvPr>
        </p:nvSpPr>
        <p:spPr/>
        <p:txBody>
          <a:bodyPr/>
          <a:lstStyle/>
          <a:p>
            <a:fld id="{823EBA97-7BBE-46B5-A9B5-145BC9A1226E}" type="slidenum">
              <a:rPr lang="en-US" smtClean="0"/>
              <a:t>6</a:t>
            </a:fld>
            <a:endParaRPr lang="en-US"/>
          </a:p>
        </p:txBody>
      </p:sp>
    </p:spTree>
    <p:extLst>
      <p:ext uri="{BB962C8B-B14F-4D97-AF65-F5344CB8AC3E}">
        <p14:creationId xmlns:p14="http://schemas.microsoft.com/office/powerpoint/2010/main" val="123476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Woodland, is not expected to change substantially during the planning horizon of the General Plan, through 2035. However, there are some areas where the city does expect to see change. These areas include Downtown, major corridors, the industrial area, and large areas of land designated for future growth. Many of the goals and policies of the General Plan are focused on supporting growth in these areas.</a:t>
            </a:r>
          </a:p>
          <a:p>
            <a:endParaRPr lang="en-US" dirty="0"/>
          </a:p>
          <a:p>
            <a:r>
              <a:rPr lang="en-US" dirty="0"/>
              <a:t>This figure identifies development “opportunity sites” across the city and out to the ULL that include vacant land, City owned property, underutilized land (where the value of the improvements on the property is less than the value of the underlying land), and farmland. There is no guarantee that opportunity sites will develop or redevelop within the planning period, nor is new development limited to these areas. Opportunity sites are merely those that analysis shows are most likely to change use and support new population or jobs.</a:t>
            </a:r>
          </a:p>
          <a:p>
            <a:endParaRPr lang="en-US" dirty="0"/>
          </a:p>
          <a:p>
            <a:pPr defTabSz="931774"/>
            <a:r>
              <a:rPr lang="en-US" dirty="0"/>
              <a:t>The grey areas are largely built out with existing, established neighborhoods.    </a:t>
            </a:r>
          </a:p>
          <a:p>
            <a:endParaRPr lang="en-US" dirty="0"/>
          </a:p>
          <a:p>
            <a:endParaRPr lang="en-US" dirty="0"/>
          </a:p>
        </p:txBody>
      </p:sp>
      <p:sp>
        <p:nvSpPr>
          <p:cNvPr id="4" name="Slide Number Placeholder 3"/>
          <p:cNvSpPr>
            <a:spLocks noGrp="1"/>
          </p:cNvSpPr>
          <p:nvPr>
            <p:ph type="sldNum" sz="quarter" idx="5"/>
          </p:nvPr>
        </p:nvSpPr>
        <p:spPr/>
        <p:txBody>
          <a:bodyPr/>
          <a:lstStyle/>
          <a:p>
            <a:fld id="{823EBA97-7BBE-46B5-A9B5-145BC9A1226E}" type="slidenum">
              <a:rPr lang="en-US" smtClean="0"/>
              <a:t>7</a:t>
            </a:fld>
            <a:endParaRPr lang="en-US"/>
          </a:p>
        </p:txBody>
      </p:sp>
    </p:spTree>
    <p:extLst>
      <p:ext uri="{BB962C8B-B14F-4D97-AF65-F5344CB8AC3E}">
        <p14:creationId xmlns:p14="http://schemas.microsoft.com/office/powerpoint/2010/main" val="170214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Ultimately then the General Plan land use map reflects the goals and policies around future growth and development, acknowledging both established communities as well as areas where future growth is likely to occur…those Opportunity sites….land use designations then allow proper intensity and density regulations that ultimately get carried down to the implementing zoning code and map. </a:t>
            </a:r>
          </a:p>
          <a:p>
            <a:endParaRPr lang="en-US" sz="1100" dirty="0"/>
          </a:p>
          <a:p>
            <a:r>
              <a:rPr lang="en-US" sz="1100" dirty="0"/>
              <a:t>Areas in Grey – and Grey with blue overly (hash lines) – show the primary industrial designated land in the City.  The 2035 GP added a new overlay to the general Ind zone, called a light industrial overlay (LIF).  Referring back to the GP policies, the idea was to help identify uses with more common needs.  Smaller uses with more sensitivity considerations included in the LIF overlay where as a range of uses including larger heavy industrial uses allowed to the east.     </a:t>
            </a:r>
          </a:p>
          <a:p>
            <a:endParaRPr lang="en-US" sz="1100" dirty="0"/>
          </a:p>
          <a:p>
            <a:r>
              <a:rPr lang="en-US" sz="1100" dirty="0"/>
              <a:t>May also notice the LIF overlay both over RC and CMU.  Purpose to allow a broader range and mix of uses, in many cases reflective of what already exists on the ground.  With the LIF overlay there is allowance for the possible addition of light industrial type of uses. </a:t>
            </a:r>
          </a:p>
        </p:txBody>
      </p:sp>
      <p:sp>
        <p:nvSpPr>
          <p:cNvPr id="4" name="Slide Number Placeholder 3"/>
          <p:cNvSpPr>
            <a:spLocks noGrp="1"/>
          </p:cNvSpPr>
          <p:nvPr>
            <p:ph type="sldNum" sz="quarter" idx="5"/>
          </p:nvPr>
        </p:nvSpPr>
        <p:spPr/>
        <p:txBody>
          <a:bodyPr/>
          <a:lstStyle/>
          <a:p>
            <a:fld id="{823EBA97-7BBE-46B5-A9B5-145BC9A1226E}" type="slidenum">
              <a:rPr lang="en-US" smtClean="0"/>
              <a:t>8</a:t>
            </a:fld>
            <a:endParaRPr lang="en-US"/>
          </a:p>
        </p:txBody>
      </p:sp>
      <p:sp>
        <p:nvSpPr>
          <p:cNvPr id="5" name="Date Placeholder 4">
            <a:extLst>
              <a:ext uri="{FF2B5EF4-FFF2-40B4-BE49-F238E27FC236}">
                <a16:creationId xmlns:a16="http://schemas.microsoft.com/office/drawing/2014/main" id="{B216E14E-9D56-449C-9070-CDC10F3B7BBD}"/>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362933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Steps taken to encourage industrial /employment generating development in compliance with goals and policies of the GP. </a:t>
            </a:r>
          </a:p>
          <a:p>
            <a:pPr defTabSz="931774">
              <a:defRPr/>
            </a:pPr>
            <a:endParaRPr lang="en-US" sz="1100" dirty="0"/>
          </a:p>
          <a:p>
            <a:pPr defTabSz="931774">
              <a:defRPr/>
            </a:pPr>
            <a:endParaRPr lang="en-US" sz="1100" dirty="0"/>
          </a:p>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9</a:t>
            </a:fld>
            <a:endParaRPr lang="en-US"/>
          </a:p>
        </p:txBody>
      </p:sp>
    </p:spTree>
    <p:extLst>
      <p:ext uri="{BB962C8B-B14F-4D97-AF65-F5344CB8AC3E}">
        <p14:creationId xmlns:p14="http://schemas.microsoft.com/office/powerpoint/2010/main" val="1262346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15B2EB-1804-0B94-DE07-397BEF3C0A56}"/>
              </a:ext>
            </a:extLst>
          </p:cNvPr>
          <p:cNvSpPr/>
          <p:nvPr userDrawn="1"/>
        </p:nvSpPr>
        <p:spPr>
          <a:xfrm>
            <a:off x="0" y="1950720"/>
            <a:ext cx="12192000" cy="4907280"/>
          </a:xfrm>
          <a:prstGeom prst="rect">
            <a:avLst/>
          </a:prstGeom>
          <a:solidFill>
            <a:srgbClr val="FFE8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A327A11-EF19-C39C-A7CD-18C4A9569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03" y="248113"/>
            <a:ext cx="1163596" cy="1163596"/>
          </a:xfrm>
          <a:prstGeom prst="rect">
            <a:avLst/>
          </a:prstGeom>
        </p:spPr>
      </p:pic>
      <p:sp>
        <p:nvSpPr>
          <p:cNvPr id="34" name="Text Placeholder 33">
            <a:extLst>
              <a:ext uri="{FF2B5EF4-FFF2-40B4-BE49-F238E27FC236}">
                <a16:creationId xmlns:a16="http://schemas.microsoft.com/office/drawing/2014/main" id="{7C649B5D-B289-A10C-D010-8F9DFB356772}"/>
              </a:ext>
            </a:extLst>
          </p:cNvPr>
          <p:cNvSpPr>
            <a:spLocks noGrp="1"/>
          </p:cNvSpPr>
          <p:nvPr>
            <p:ph type="body" sz="quarter" idx="13"/>
          </p:nvPr>
        </p:nvSpPr>
        <p:spPr>
          <a:xfrm>
            <a:off x="417202" y="3677389"/>
            <a:ext cx="5227551" cy="2047257"/>
          </a:xfrm>
        </p:spPr>
        <p:txBody>
          <a:bodyPr/>
          <a:lstStyle>
            <a:lvl1pPr marL="0" indent="0" algn="l" defTabSz="914400" rtl="0" eaLnBrk="1" latinLnBrk="0" hangingPunct="1">
              <a:buNone/>
              <a:defRPr lang="en-US" sz="4000" b="1" kern="1200" dirty="0" smtClean="0">
                <a:solidFill>
                  <a:srgbClr val="00638B"/>
                </a:solidFill>
                <a:latin typeface="Arial" panose="020B0604020202020204" pitchFamily="34" charset="0"/>
                <a:ea typeface="Arial" charset="0"/>
                <a:cs typeface="Arial" panose="020B0604020202020204" pitchFamily="34" charset="0"/>
              </a:defRPr>
            </a:lvl1pPr>
            <a:lvl2pPr marL="0" indent="0" algn="l" defTabSz="914400" rtl="0" eaLnBrk="1" latinLnBrk="0" hangingPunct="1">
              <a:buNone/>
              <a:defRPr lang="en-US" sz="3600" kern="1200" dirty="0" smtClean="0">
                <a:solidFill>
                  <a:schemeClr val="tx1"/>
                </a:solidFill>
                <a:latin typeface="Arial" panose="020B0604020202020204" pitchFamily="34" charset="0"/>
                <a:ea typeface="Arial" charset="0"/>
                <a:cs typeface="Arial" panose="020B0604020202020204" pitchFamily="34" charset="0"/>
              </a:defRPr>
            </a:lvl2pPr>
            <a:lvl3pPr marL="0" indent="0" algn="l" defTabSz="914400" rtl="0" eaLnBrk="1" latinLnBrk="0" hangingPunct="1">
              <a:buNone/>
              <a:defRPr lang="en-US" sz="2000" kern="1200" dirty="0" smtClean="0">
                <a:solidFill>
                  <a:schemeClr val="tx1"/>
                </a:solidFill>
                <a:latin typeface="Arial" panose="020B0604020202020204" pitchFamily="34" charset="0"/>
                <a:ea typeface="Arial" charset="0"/>
                <a:cs typeface="Arial" panose="020B0604020202020204" pitchFamily="34" charset="0"/>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pic>
        <p:nvPicPr>
          <p:cNvPr id="3" name="Picture 2" descr="A screenshot of a website&#10;&#10;Description automatically generated">
            <a:extLst>
              <a:ext uri="{FF2B5EF4-FFF2-40B4-BE49-F238E27FC236}">
                <a16:creationId xmlns:a16="http://schemas.microsoft.com/office/drawing/2014/main" id="{78289CB6-865B-EB1A-23FA-810135B0DD5F}"/>
              </a:ext>
            </a:extLst>
          </p:cNvPr>
          <p:cNvPicPr>
            <a:picLocks noChangeAspect="1"/>
          </p:cNvPicPr>
          <p:nvPr userDrawn="1"/>
        </p:nvPicPr>
        <p:blipFill rotWithShape="1">
          <a:blip r:embed="rId3"/>
          <a:srcRect l="3261" t="27832" r="5372" b="31462"/>
          <a:stretch/>
        </p:blipFill>
        <p:spPr>
          <a:xfrm>
            <a:off x="248166" y="2291080"/>
            <a:ext cx="11697364" cy="2255520"/>
          </a:xfrm>
          <a:prstGeom prst="rect">
            <a:avLst/>
          </a:prstGeom>
        </p:spPr>
      </p:pic>
      <p:pic>
        <p:nvPicPr>
          <p:cNvPr id="5" name="Picture 4" descr="A logo with a leaf&#10;&#10;Description automatically generated">
            <a:extLst>
              <a:ext uri="{FF2B5EF4-FFF2-40B4-BE49-F238E27FC236}">
                <a16:creationId xmlns:a16="http://schemas.microsoft.com/office/drawing/2014/main" id="{8788842B-8778-72F0-58FF-D7A0807A4AB0}"/>
              </a:ext>
            </a:extLst>
          </p:cNvPr>
          <p:cNvPicPr>
            <a:picLocks noChangeAspect="1"/>
          </p:cNvPicPr>
          <p:nvPr userDrawn="1"/>
        </p:nvPicPr>
        <p:blipFill>
          <a:blip r:embed="rId4"/>
          <a:stretch>
            <a:fillRect/>
          </a:stretch>
        </p:blipFill>
        <p:spPr>
          <a:xfrm>
            <a:off x="1530449" y="166690"/>
            <a:ext cx="1995071" cy="1301472"/>
          </a:xfrm>
          <a:prstGeom prst="rect">
            <a:avLst/>
          </a:prstGeom>
        </p:spPr>
      </p:pic>
    </p:spTree>
    <p:extLst>
      <p:ext uri="{BB962C8B-B14F-4D97-AF65-F5344CB8AC3E}">
        <p14:creationId xmlns:p14="http://schemas.microsoft.com/office/powerpoint/2010/main" val="68948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4E49E-1EFF-A9DF-7E09-D4B8125B1587}"/>
              </a:ext>
            </a:extLst>
          </p:cNvPr>
          <p:cNvSpPr/>
          <p:nvPr userDrawn="1"/>
        </p:nvSpPr>
        <p:spPr>
          <a:xfrm>
            <a:off x="-1523" y="0"/>
            <a:ext cx="12191999" cy="90292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BEF1BA7-F261-2F5B-9590-663031340952}"/>
              </a:ext>
            </a:extLst>
          </p:cNvPr>
          <p:cNvSpPr>
            <a:spLocks noGrp="1"/>
          </p:cNvSpPr>
          <p:nvPr>
            <p:ph type="body" sz="quarter" idx="13" hasCustomPrompt="1"/>
          </p:nvPr>
        </p:nvSpPr>
        <p:spPr>
          <a:xfrm>
            <a:off x="265176" y="128016"/>
            <a:ext cx="11717273" cy="653321"/>
          </a:xfrm>
        </p:spPr>
        <p:txBody>
          <a:bodyPr/>
          <a:lstStyle>
            <a:lvl1pPr marL="0" indent="0" algn="ctr"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4" name="Text Placeholder 12">
            <a:extLst>
              <a:ext uri="{FF2B5EF4-FFF2-40B4-BE49-F238E27FC236}">
                <a16:creationId xmlns:a16="http://schemas.microsoft.com/office/drawing/2014/main" id="{CA6B95C3-9B9E-EDF3-39AD-99921CB2677D}"/>
              </a:ext>
            </a:extLst>
          </p:cNvPr>
          <p:cNvSpPr>
            <a:spLocks noGrp="1"/>
          </p:cNvSpPr>
          <p:nvPr>
            <p:ph type="body" sz="quarter" idx="14" hasCustomPrompt="1"/>
          </p:nvPr>
        </p:nvSpPr>
        <p:spPr>
          <a:xfrm>
            <a:off x="235839" y="1094843"/>
            <a:ext cx="11717273" cy="451203"/>
          </a:xfrm>
        </p:spPr>
        <p:txBody>
          <a:bodyPr/>
          <a:lstStyle>
            <a:lvl1pPr marL="0" indent="0" algn="ctr" defTabSz="914400" rtl="0" eaLnBrk="1" latinLnBrk="0" hangingPunct="1">
              <a:buNone/>
              <a:defRPr lang="en-US" sz="3200" b="1" kern="1200" dirty="0" smtClean="0">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err="1"/>
              <a:t>Subheader</a:t>
            </a:r>
            <a:endParaRPr lang="en-US" dirty="0"/>
          </a:p>
        </p:txBody>
      </p:sp>
      <p:sp>
        <p:nvSpPr>
          <p:cNvPr id="5" name="Text Placeholder 9">
            <a:extLst>
              <a:ext uri="{FF2B5EF4-FFF2-40B4-BE49-F238E27FC236}">
                <a16:creationId xmlns:a16="http://schemas.microsoft.com/office/drawing/2014/main" id="{D8C6F30B-355B-5895-E007-85F79923ABE6}"/>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7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ext Placeholder 16">
            <a:extLst>
              <a:ext uri="{FF2B5EF4-FFF2-40B4-BE49-F238E27FC236}">
                <a16:creationId xmlns:a16="http://schemas.microsoft.com/office/drawing/2014/main" id="{7B36C480-1662-50B7-0A91-74BAE7F2D3EC}"/>
              </a:ext>
            </a:extLst>
          </p:cNvPr>
          <p:cNvSpPr>
            <a:spLocks noGrp="1"/>
          </p:cNvSpPr>
          <p:nvPr>
            <p:ph type="body" sz="quarter" idx="14" hasCustomPrompt="1"/>
          </p:nvPr>
        </p:nvSpPr>
        <p:spPr>
          <a:xfrm>
            <a:off x="266697" y="291962"/>
            <a:ext cx="4892040" cy="805434"/>
          </a:xfrm>
        </p:spPr>
        <p:txBody>
          <a:bodyPr/>
          <a:lstStyle>
            <a:lvl1pPr marL="0" indent="0">
              <a:buNone/>
              <a:defRPr sz="4800" b="1">
                <a:solidFill>
                  <a:srgbClr val="00638B"/>
                </a:solidFill>
                <a:latin typeface="Arial" panose="020B0604020202020204" pitchFamily="34" charset="0"/>
                <a:cs typeface="Arial" panose="020B0604020202020204" pitchFamily="34" charset="0"/>
              </a:defRPr>
            </a:lvl1pPr>
            <a:lvl5pPr marL="1828800" indent="0" algn="l">
              <a:buNone/>
              <a:defRPr/>
            </a:lvl5pPr>
          </a:lstStyle>
          <a:p>
            <a:pPr lvl="0"/>
            <a:r>
              <a:rPr lang="en-US" dirty="0"/>
              <a:t>Topic Item #1 </a:t>
            </a:r>
          </a:p>
        </p:txBody>
      </p:sp>
      <p:sp>
        <p:nvSpPr>
          <p:cNvPr id="5" name="Text Placeholder 9">
            <a:extLst>
              <a:ext uri="{FF2B5EF4-FFF2-40B4-BE49-F238E27FC236}">
                <a16:creationId xmlns:a16="http://schemas.microsoft.com/office/drawing/2014/main" id="{9CB4756C-EF9D-048C-1C21-741F68C62A0D}"/>
              </a:ext>
            </a:extLst>
          </p:cNvPr>
          <p:cNvSpPr>
            <a:spLocks noGrp="1"/>
          </p:cNvSpPr>
          <p:nvPr>
            <p:ph type="body" sz="quarter" idx="16"/>
          </p:nvPr>
        </p:nvSpPr>
        <p:spPr>
          <a:xfrm>
            <a:off x="235838" y="1417709"/>
            <a:ext cx="5860161" cy="4022583"/>
          </a:xfrm>
        </p:spPr>
        <p:txBody>
          <a:bodyPr/>
          <a:lstStyle>
            <a:lvl1pPr>
              <a:defRPr sz="2400">
                <a:latin typeface="Arial" panose="020B0604020202020204" pitchFamily="34" charset="0"/>
                <a:ea typeface="Open Sans" pitchFamily="2" charset="0"/>
                <a:cs typeface="Arial" panose="020B0604020202020204" pitchFamily="34" charset="0"/>
              </a:defRPr>
            </a:lvl1pPr>
            <a:lvl2pPr>
              <a:defRPr sz="2000">
                <a:latin typeface="Arial" panose="020B0604020202020204" pitchFamily="34" charset="0"/>
                <a:ea typeface="Open Sans" pitchFamily="2" charset="0"/>
                <a:cs typeface="Arial" panose="020B0604020202020204" pitchFamily="34" charset="0"/>
              </a:defRPr>
            </a:lvl2pPr>
            <a:lvl3pPr>
              <a:defRPr>
                <a:latin typeface="Arial" panose="020B0604020202020204" pitchFamily="34" charset="0"/>
                <a:ea typeface="Open Sans" pitchFamily="2" charset="0"/>
                <a:cs typeface="Arial" panose="020B0604020202020204" pitchFamily="34" charset="0"/>
              </a:defRPr>
            </a:lvl3pPr>
            <a:lvl4pPr>
              <a:defRPr>
                <a:latin typeface="Arial" panose="020B0604020202020204" pitchFamily="34" charset="0"/>
                <a:ea typeface="Open Sans" pitchFamily="2" charset="0"/>
                <a:cs typeface="Arial" panose="020B0604020202020204" pitchFamily="34" charset="0"/>
              </a:defRPr>
            </a:lvl4pPr>
            <a:lvl5pPr>
              <a:defRPr>
                <a:latin typeface="Arial" panose="020B0604020202020204" pitchFamily="34" charset="0"/>
                <a:ea typeface="Open Sans"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9">
            <a:extLst>
              <a:ext uri="{FF2B5EF4-FFF2-40B4-BE49-F238E27FC236}">
                <a16:creationId xmlns:a16="http://schemas.microsoft.com/office/drawing/2014/main" id="{3BF76C71-248D-D9C7-130F-B3FF55C51856}"/>
              </a:ext>
            </a:extLst>
          </p:cNvPr>
          <p:cNvSpPr>
            <a:spLocks noGrp="1"/>
          </p:cNvSpPr>
          <p:nvPr>
            <p:ph type="body" sz="quarter" idx="17"/>
          </p:nvPr>
        </p:nvSpPr>
        <p:spPr>
          <a:xfrm>
            <a:off x="6248399" y="1417708"/>
            <a:ext cx="5860161" cy="4022583"/>
          </a:xfrm>
        </p:spPr>
        <p:txBody>
          <a:bodyPr/>
          <a:lstStyle>
            <a:lvl1pPr>
              <a:defRPr sz="2400">
                <a:latin typeface="Arial" panose="020B0604020202020204" pitchFamily="34" charset="0"/>
                <a:ea typeface="Open Sans" pitchFamily="2" charset="0"/>
                <a:cs typeface="Arial" panose="020B0604020202020204" pitchFamily="34" charset="0"/>
              </a:defRPr>
            </a:lvl1pPr>
            <a:lvl2pPr>
              <a:defRPr sz="2000">
                <a:latin typeface="Arial" panose="020B0604020202020204" pitchFamily="34" charset="0"/>
                <a:ea typeface="Open Sans" pitchFamily="2" charset="0"/>
                <a:cs typeface="Arial" panose="020B0604020202020204" pitchFamily="34" charset="0"/>
              </a:defRPr>
            </a:lvl2pPr>
            <a:lvl3pPr>
              <a:defRPr>
                <a:latin typeface="Arial" panose="020B0604020202020204" pitchFamily="34" charset="0"/>
                <a:ea typeface="Open Sans" pitchFamily="2" charset="0"/>
                <a:cs typeface="Arial" panose="020B0604020202020204" pitchFamily="34" charset="0"/>
              </a:defRPr>
            </a:lvl3pPr>
            <a:lvl4pPr>
              <a:defRPr>
                <a:latin typeface="Arial" panose="020B0604020202020204" pitchFamily="34" charset="0"/>
                <a:ea typeface="Open Sans" pitchFamily="2" charset="0"/>
                <a:cs typeface="Arial" panose="020B0604020202020204" pitchFamily="34" charset="0"/>
              </a:defRPr>
            </a:lvl4pPr>
            <a:lvl5pPr>
              <a:defRPr>
                <a:latin typeface="Arial" panose="020B0604020202020204" pitchFamily="34" charset="0"/>
                <a:ea typeface="Open Sans"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007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A3A38F-CF7F-FD3D-3C13-077FF1946598}"/>
              </a:ext>
            </a:extLst>
          </p:cNvPr>
          <p:cNvSpPr>
            <a:spLocks noGrp="1"/>
          </p:cNvSpPr>
          <p:nvPr>
            <p:ph type="body" idx="1" hasCustomPrompt="1"/>
          </p:nvPr>
        </p:nvSpPr>
        <p:spPr>
          <a:xfrm>
            <a:off x="814388" y="1446848"/>
            <a:ext cx="5183188" cy="43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err="1">
                <a:solidFill>
                  <a:srgbClr val="00638B"/>
                </a:solidFill>
                <a:latin typeface="Arial" panose="020B0604020202020204" pitchFamily="34" charset="0"/>
                <a:ea typeface="Arial" charset="0"/>
                <a:cs typeface="Arial" panose="020B0604020202020204" pitchFamily="34" charset="0"/>
              </a:rPr>
              <a:t>Subheader</a:t>
            </a:r>
            <a:endParaRPr lang="en-US" sz="2400" dirty="0">
              <a:solidFill>
                <a:srgbClr val="00638B"/>
              </a:solidFill>
              <a:latin typeface="Arial" panose="020B0604020202020204" pitchFamily="34" charset="0"/>
              <a:ea typeface="Arial" charset="0"/>
              <a:cs typeface="Arial" panose="020B0604020202020204" pitchFamily="34" charset="0"/>
            </a:endParaRPr>
          </a:p>
        </p:txBody>
      </p:sp>
      <p:sp>
        <p:nvSpPr>
          <p:cNvPr id="4" name="Content Placeholder 3">
            <a:extLst>
              <a:ext uri="{FF2B5EF4-FFF2-40B4-BE49-F238E27FC236}">
                <a16:creationId xmlns:a16="http://schemas.microsoft.com/office/drawing/2014/main" id="{60433273-0EFA-6B83-A539-73F5A9124855}"/>
              </a:ext>
            </a:extLst>
          </p:cNvPr>
          <p:cNvSpPr>
            <a:spLocks noGrp="1"/>
          </p:cNvSpPr>
          <p:nvPr>
            <p:ph sz="half" idx="2"/>
          </p:nvPr>
        </p:nvSpPr>
        <p:spPr>
          <a:xfrm>
            <a:off x="814388" y="1885886"/>
            <a:ext cx="5183187" cy="4303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B53868-D6FD-0E93-28C7-EDA82147D9AE}"/>
              </a:ext>
            </a:extLst>
          </p:cNvPr>
          <p:cNvSpPr>
            <a:spLocks noGrp="1"/>
          </p:cNvSpPr>
          <p:nvPr>
            <p:ph type="body" sz="quarter" idx="3" hasCustomPrompt="1"/>
          </p:nvPr>
        </p:nvSpPr>
        <p:spPr>
          <a:xfrm>
            <a:off x="6172200" y="1446848"/>
            <a:ext cx="5183188" cy="43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err="1">
                <a:solidFill>
                  <a:srgbClr val="00638B"/>
                </a:solidFill>
                <a:latin typeface="Arial" panose="020B0604020202020204" pitchFamily="34" charset="0"/>
                <a:ea typeface="Arial" charset="0"/>
                <a:cs typeface="Arial" panose="020B0604020202020204" pitchFamily="34" charset="0"/>
              </a:rPr>
              <a:t>Subheader</a:t>
            </a:r>
            <a:endParaRPr lang="en-US" sz="2400" dirty="0">
              <a:solidFill>
                <a:srgbClr val="00638B"/>
              </a:solidFill>
              <a:latin typeface="Arial" panose="020B0604020202020204" pitchFamily="34" charset="0"/>
              <a:ea typeface="Arial" charset="0"/>
              <a:cs typeface="Arial" panose="020B0604020202020204" pitchFamily="34" charset="0"/>
            </a:endParaRPr>
          </a:p>
        </p:txBody>
      </p:sp>
      <p:sp>
        <p:nvSpPr>
          <p:cNvPr id="6" name="Content Placeholder 5">
            <a:extLst>
              <a:ext uri="{FF2B5EF4-FFF2-40B4-BE49-F238E27FC236}">
                <a16:creationId xmlns:a16="http://schemas.microsoft.com/office/drawing/2014/main" id="{3CDE8F3B-D5A4-535A-AA63-F8D382384786}"/>
              </a:ext>
            </a:extLst>
          </p:cNvPr>
          <p:cNvSpPr>
            <a:spLocks noGrp="1"/>
          </p:cNvSpPr>
          <p:nvPr>
            <p:ph sz="quarter" idx="4"/>
          </p:nvPr>
        </p:nvSpPr>
        <p:spPr>
          <a:xfrm>
            <a:off x="6172200" y="1885885"/>
            <a:ext cx="5183188" cy="4303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6">
            <a:extLst>
              <a:ext uri="{FF2B5EF4-FFF2-40B4-BE49-F238E27FC236}">
                <a16:creationId xmlns:a16="http://schemas.microsoft.com/office/drawing/2014/main" id="{C1B37B70-3509-1C1E-8D91-4628A54F63F9}"/>
              </a:ext>
            </a:extLst>
          </p:cNvPr>
          <p:cNvSpPr>
            <a:spLocks noGrp="1"/>
          </p:cNvSpPr>
          <p:nvPr>
            <p:ph type="body" sz="quarter" idx="15" hasCustomPrompt="1"/>
          </p:nvPr>
        </p:nvSpPr>
        <p:spPr>
          <a:xfrm>
            <a:off x="266697" y="356616"/>
            <a:ext cx="4892040" cy="805434"/>
          </a:xfrm>
        </p:spPr>
        <p:txBody>
          <a:bodyPr/>
          <a:lstStyle>
            <a:lvl1pPr marL="0" indent="0">
              <a:buNone/>
              <a:defRPr sz="4400" b="1">
                <a:solidFill>
                  <a:srgbClr val="00638B"/>
                </a:solidFill>
                <a:latin typeface="Arial" panose="020B0604020202020204" pitchFamily="34" charset="0"/>
                <a:cs typeface="Arial" panose="020B0604020202020204" pitchFamily="34" charset="0"/>
              </a:defRPr>
            </a:lvl1pPr>
            <a:lvl5pPr marL="1828800" indent="0" algn="l">
              <a:buNone/>
              <a:defRPr/>
            </a:lvl5pPr>
          </a:lstStyle>
          <a:p>
            <a:pPr lvl="0"/>
            <a:r>
              <a:rPr lang="en-US" dirty="0"/>
              <a:t>Topic Item #1 </a:t>
            </a:r>
          </a:p>
        </p:txBody>
      </p:sp>
    </p:spTree>
    <p:extLst>
      <p:ext uri="{BB962C8B-B14F-4D97-AF65-F5344CB8AC3E}">
        <p14:creationId xmlns:p14="http://schemas.microsoft.com/office/powerpoint/2010/main" val="315641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93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ic with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DBA66D8-4045-B7D7-2D1F-EE3F2B96C9A1}"/>
              </a:ext>
            </a:extLst>
          </p:cNvPr>
          <p:cNvSpPr>
            <a:spLocks noGrp="1"/>
          </p:cNvSpPr>
          <p:nvPr>
            <p:ph type="pic" idx="1"/>
          </p:nvPr>
        </p:nvSpPr>
        <p:spPr>
          <a:xfrm>
            <a:off x="5524500"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Text Placeholder 14">
            <a:extLst>
              <a:ext uri="{FF2B5EF4-FFF2-40B4-BE49-F238E27FC236}">
                <a16:creationId xmlns:a16="http://schemas.microsoft.com/office/drawing/2014/main" id="{F4120AD5-6D19-9137-CA01-C98BAF6FE5F5}"/>
              </a:ext>
            </a:extLst>
          </p:cNvPr>
          <p:cNvSpPr>
            <a:spLocks noGrp="1"/>
          </p:cNvSpPr>
          <p:nvPr>
            <p:ph type="body" sz="quarter" idx="13" hasCustomPrompt="1"/>
          </p:nvPr>
        </p:nvSpPr>
        <p:spPr>
          <a:xfrm>
            <a:off x="266697" y="2139142"/>
            <a:ext cx="4243214" cy="914400"/>
          </a:xfrm>
        </p:spPr>
        <p:txBody>
          <a:bodyPr/>
          <a:lstStyle>
            <a:lvl1pPr marL="0" indent="0" algn="l" defTabSz="914400" rtl="0" eaLnBrk="1" latinLnBrk="0" hangingPunct="1">
              <a:buNone/>
              <a:defRPr lang="en-US" sz="2400" kern="1200" dirty="0" smtClean="0">
                <a:solidFill>
                  <a:schemeClr val="tx1"/>
                </a:solidFill>
                <a:latin typeface="Arial" panose="020B0604020202020204" pitchFamily="34" charset="0"/>
                <a:ea typeface="Arial" charset="0"/>
                <a:cs typeface="Arial" panose="020B0604020202020204" pitchFamily="34" charset="0"/>
              </a:defRPr>
            </a:lvl1pPr>
          </a:lstStyle>
          <a:p>
            <a:pPr lvl="0"/>
            <a:r>
              <a:rPr lang="en-US" dirty="0"/>
              <a:t>Body text</a:t>
            </a:r>
          </a:p>
        </p:txBody>
      </p:sp>
      <p:sp>
        <p:nvSpPr>
          <p:cNvPr id="17" name="Text Placeholder 16">
            <a:extLst>
              <a:ext uri="{FF2B5EF4-FFF2-40B4-BE49-F238E27FC236}">
                <a16:creationId xmlns:a16="http://schemas.microsoft.com/office/drawing/2014/main" id="{9DE49D6B-2451-B751-93FF-4654FAF12E43}"/>
              </a:ext>
            </a:extLst>
          </p:cNvPr>
          <p:cNvSpPr>
            <a:spLocks noGrp="1"/>
          </p:cNvSpPr>
          <p:nvPr>
            <p:ph type="body" sz="quarter" idx="14" hasCustomPrompt="1"/>
          </p:nvPr>
        </p:nvSpPr>
        <p:spPr>
          <a:xfrm>
            <a:off x="266697" y="356616"/>
            <a:ext cx="4892040" cy="767334"/>
          </a:xfrm>
        </p:spPr>
        <p:txBody>
          <a:bodyPr/>
          <a:lstStyle>
            <a:lvl1pPr marL="0" indent="0">
              <a:buNone/>
              <a:defRPr sz="4400" b="1">
                <a:solidFill>
                  <a:srgbClr val="00638B"/>
                </a:solidFill>
              </a:defRPr>
            </a:lvl1pPr>
            <a:lvl5pPr marL="1828800" indent="0" algn="l">
              <a:buNone/>
              <a:defRPr/>
            </a:lvl5pPr>
          </a:lstStyle>
          <a:p>
            <a:pPr lvl="0"/>
            <a:r>
              <a:rPr lang="en-US" dirty="0"/>
              <a:t>Topic Item #1 </a:t>
            </a:r>
          </a:p>
        </p:txBody>
      </p:sp>
      <p:sp>
        <p:nvSpPr>
          <p:cNvPr id="25" name="Text Placeholder 24">
            <a:extLst>
              <a:ext uri="{FF2B5EF4-FFF2-40B4-BE49-F238E27FC236}">
                <a16:creationId xmlns:a16="http://schemas.microsoft.com/office/drawing/2014/main" id="{09D6268C-0E41-49EE-3EBE-BED573BF35E6}"/>
              </a:ext>
            </a:extLst>
          </p:cNvPr>
          <p:cNvSpPr>
            <a:spLocks noGrp="1"/>
          </p:cNvSpPr>
          <p:nvPr>
            <p:ph type="body" sz="quarter" idx="15" hasCustomPrompt="1"/>
          </p:nvPr>
        </p:nvSpPr>
        <p:spPr>
          <a:xfrm>
            <a:off x="266697" y="1434292"/>
            <a:ext cx="4892040" cy="585216"/>
          </a:xfrm>
        </p:spPr>
        <p:txBody>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err="1">
                <a:solidFill>
                  <a:srgbClr val="00638B"/>
                </a:solidFill>
                <a:latin typeface="Arial" panose="020B0604020202020204" pitchFamily="34" charset="0"/>
                <a:ea typeface="Arial" charset="0"/>
                <a:cs typeface="Arial" panose="020B0604020202020204" pitchFamily="34" charset="0"/>
              </a:rPr>
              <a:t>Subheader</a:t>
            </a:r>
            <a:endParaRPr lang="en-US" sz="2800" dirty="0">
              <a:solidFill>
                <a:srgbClr val="00638B"/>
              </a:solidFill>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800" dirty="0">
              <a:solidFill>
                <a:srgbClr val="00638B"/>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954383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opic with Pictur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4120AD5-6D19-9137-CA01-C98BAF6FE5F5}"/>
              </a:ext>
            </a:extLst>
          </p:cNvPr>
          <p:cNvSpPr>
            <a:spLocks noGrp="1"/>
          </p:cNvSpPr>
          <p:nvPr>
            <p:ph type="body" sz="quarter" idx="13" hasCustomPrompt="1"/>
          </p:nvPr>
        </p:nvSpPr>
        <p:spPr>
          <a:xfrm>
            <a:off x="266697" y="2139142"/>
            <a:ext cx="4243214" cy="914400"/>
          </a:xfrm>
        </p:spPr>
        <p:txBody>
          <a:bodyPr/>
          <a:lstStyle>
            <a:lvl1pPr marL="0" indent="0" algn="l" defTabSz="914400" rtl="0" eaLnBrk="1" latinLnBrk="0" hangingPunct="1">
              <a:buNone/>
              <a:defRPr lang="en-US" sz="2400" kern="1200" dirty="0" smtClean="0">
                <a:solidFill>
                  <a:schemeClr val="tx1"/>
                </a:solidFill>
                <a:latin typeface="Arial" panose="020B0604020202020204" pitchFamily="34" charset="0"/>
                <a:ea typeface="Arial" charset="0"/>
                <a:cs typeface="Arial" panose="020B0604020202020204" pitchFamily="34" charset="0"/>
              </a:defRPr>
            </a:lvl1pPr>
          </a:lstStyle>
          <a:p>
            <a:pPr lvl="0"/>
            <a:r>
              <a:rPr lang="en-US" dirty="0"/>
              <a:t>Body text</a:t>
            </a:r>
          </a:p>
        </p:txBody>
      </p:sp>
      <p:sp>
        <p:nvSpPr>
          <p:cNvPr id="17" name="Text Placeholder 16">
            <a:extLst>
              <a:ext uri="{FF2B5EF4-FFF2-40B4-BE49-F238E27FC236}">
                <a16:creationId xmlns:a16="http://schemas.microsoft.com/office/drawing/2014/main" id="{9DE49D6B-2451-B751-93FF-4654FAF12E43}"/>
              </a:ext>
            </a:extLst>
          </p:cNvPr>
          <p:cNvSpPr>
            <a:spLocks noGrp="1"/>
          </p:cNvSpPr>
          <p:nvPr>
            <p:ph type="body" sz="quarter" idx="14" hasCustomPrompt="1"/>
          </p:nvPr>
        </p:nvSpPr>
        <p:spPr>
          <a:xfrm>
            <a:off x="266697" y="356616"/>
            <a:ext cx="4892040" cy="757809"/>
          </a:xfrm>
        </p:spPr>
        <p:txBody>
          <a:bodyPr/>
          <a:lstStyle>
            <a:lvl1pPr marL="0" indent="0">
              <a:buNone/>
              <a:defRPr sz="4400" b="1">
                <a:solidFill>
                  <a:srgbClr val="00638B"/>
                </a:solidFill>
              </a:defRPr>
            </a:lvl1pPr>
            <a:lvl5pPr marL="1828800" indent="0" algn="l">
              <a:buNone/>
              <a:defRPr/>
            </a:lvl5pPr>
          </a:lstStyle>
          <a:p>
            <a:pPr lvl="0"/>
            <a:r>
              <a:rPr lang="en-US" dirty="0"/>
              <a:t>Topic Item #1 </a:t>
            </a:r>
          </a:p>
        </p:txBody>
      </p:sp>
      <p:sp>
        <p:nvSpPr>
          <p:cNvPr id="25" name="Text Placeholder 24">
            <a:extLst>
              <a:ext uri="{FF2B5EF4-FFF2-40B4-BE49-F238E27FC236}">
                <a16:creationId xmlns:a16="http://schemas.microsoft.com/office/drawing/2014/main" id="{09D6268C-0E41-49EE-3EBE-BED573BF35E6}"/>
              </a:ext>
            </a:extLst>
          </p:cNvPr>
          <p:cNvSpPr>
            <a:spLocks noGrp="1"/>
          </p:cNvSpPr>
          <p:nvPr>
            <p:ph type="body" sz="quarter" idx="15" hasCustomPrompt="1"/>
          </p:nvPr>
        </p:nvSpPr>
        <p:spPr>
          <a:xfrm>
            <a:off x="266697" y="1434292"/>
            <a:ext cx="4892040" cy="585216"/>
          </a:xfrm>
        </p:spPr>
        <p:txBody>
          <a:bodyPr/>
          <a:lstStyle>
            <a:lvl1pPr marL="0" indent="0">
              <a:buNone/>
              <a:defRPr sz="3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err="1">
                <a:solidFill>
                  <a:srgbClr val="00638B"/>
                </a:solidFill>
                <a:latin typeface="Arial" panose="020B0604020202020204" pitchFamily="34" charset="0"/>
                <a:ea typeface="Arial" charset="0"/>
                <a:cs typeface="Arial" panose="020B0604020202020204" pitchFamily="34" charset="0"/>
              </a:rPr>
              <a:t>Subheader</a:t>
            </a:r>
            <a:endParaRPr lang="en-US" sz="2800" dirty="0">
              <a:solidFill>
                <a:srgbClr val="00638B"/>
              </a:solidFill>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800" dirty="0">
              <a:solidFill>
                <a:srgbClr val="00638B"/>
              </a:solidFill>
              <a:latin typeface="Arial" panose="020B0604020202020204" pitchFamily="34" charset="0"/>
              <a:ea typeface="Arial" charset="0"/>
              <a:cs typeface="Arial" panose="020B0604020202020204" pitchFamily="34" charset="0"/>
            </a:endParaRPr>
          </a:p>
        </p:txBody>
      </p:sp>
      <p:sp>
        <p:nvSpPr>
          <p:cNvPr id="6" name="Content Placeholder 5">
            <a:extLst>
              <a:ext uri="{FF2B5EF4-FFF2-40B4-BE49-F238E27FC236}">
                <a16:creationId xmlns:a16="http://schemas.microsoft.com/office/drawing/2014/main" id="{44230E0C-B0B4-942B-4C84-D96BF6D383FD}"/>
              </a:ext>
            </a:extLst>
          </p:cNvPr>
          <p:cNvSpPr>
            <a:spLocks noGrp="1"/>
          </p:cNvSpPr>
          <p:nvPr>
            <p:ph sz="quarter" idx="16"/>
          </p:nvPr>
        </p:nvSpPr>
        <p:spPr>
          <a:xfrm>
            <a:off x="5513033" y="977092"/>
            <a:ext cx="6183667" cy="4913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220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Freeform: Shape 6">
            <a:extLst>
              <a:ext uri="{FF2B5EF4-FFF2-40B4-BE49-F238E27FC236}">
                <a16:creationId xmlns:a16="http://schemas.microsoft.com/office/drawing/2014/main" id="{09DAB484-214F-C9EC-B671-7FBA03FF9E58}"/>
              </a:ext>
            </a:extLst>
          </p:cNvPr>
          <p:cNvSpPr/>
          <p:nvPr userDrawn="1"/>
        </p:nvSpPr>
        <p:spPr>
          <a:xfrm>
            <a:off x="6247221" y="4853899"/>
            <a:ext cx="3200400" cy="2743200"/>
          </a:xfrm>
          <a:custGeom>
            <a:avLst/>
            <a:gdLst>
              <a:gd name="connsiteX0" fmla="*/ 0 w 2321157"/>
              <a:gd name="connsiteY0" fmla="*/ 971435 h 1942870"/>
              <a:gd name="connsiteX1" fmla="*/ 485718 w 2321157"/>
              <a:gd name="connsiteY1" fmla="*/ 0 h 1942870"/>
              <a:gd name="connsiteX2" fmla="*/ 1835440 w 2321157"/>
              <a:gd name="connsiteY2" fmla="*/ 0 h 1942870"/>
              <a:gd name="connsiteX3" fmla="*/ 2321157 w 2321157"/>
              <a:gd name="connsiteY3" fmla="*/ 971435 h 1942870"/>
              <a:gd name="connsiteX4" fmla="*/ 1835440 w 2321157"/>
              <a:gd name="connsiteY4" fmla="*/ 1942870 h 1942870"/>
              <a:gd name="connsiteX5" fmla="*/ 485718 w 2321157"/>
              <a:gd name="connsiteY5" fmla="*/ 1942870 h 1942870"/>
              <a:gd name="connsiteX6" fmla="*/ 0 w 2321157"/>
              <a:gd name="connsiteY6" fmla="*/ 971435 h 194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157" h="1942870">
                <a:moveTo>
                  <a:pt x="0" y="971435"/>
                </a:moveTo>
                <a:lnTo>
                  <a:pt x="485718" y="0"/>
                </a:lnTo>
                <a:lnTo>
                  <a:pt x="1835440" y="0"/>
                </a:lnTo>
                <a:lnTo>
                  <a:pt x="2321157" y="971435"/>
                </a:lnTo>
                <a:lnTo>
                  <a:pt x="1835440" y="1942870"/>
                </a:lnTo>
                <a:lnTo>
                  <a:pt x="485718" y="1942870"/>
                </a:lnTo>
                <a:lnTo>
                  <a:pt x="0" y="971435"/>
                </a:lnTo>
                <a:close/>
              </a:path>
            </a:pathLst>
          </a:custGeom>
          <a:solidFill>
            <a:srgbClr val="02638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336" tIns="338065" rIns="355336" bIns="338065" numCol="1" spcCol="1270" anchor="ctr" anchorCtr="0">
            <a:noAutofit/>
          </a:bodyPr>
          <a:lstStyle/>
          <a:p>
            <a:pPr marL="0" lvl="0" indent="0" algn="ctr" defTabSz="889000">
              <a:lnSpc>
                <a:spcPct val="90000"/>
              </a:lnSpc>
              <a:spcBef>
                <a:spcPct val="0"/>
              </a:spcBef>
              <a:spcAft>
                <a:spcPct val="35000"/>
              </a:spcAft>
              <a:buNone/>
            </a:pPr>
            <a:endParaRPr lang="en-US" sz="2900" kern="1200" dirty="0">
              <a:solidFill>
                <a:prstClr val="white"/>
              </a:solidFill>
              <a:latin typeface="Gotham Condensed Light" panose="02000000000000000000" pitchFamily="50" charset="0"/>
              <a:ea typeface="+mn-ea"/>
              <a:cs typeface="+mn-cs"/>
            </a:endParaRPr>
          </a:p>
        </p:txBody>
      </p:sp>
      <p:sp>
        <p:nvSpPr>
          <p:cNvPr id="4" name="Freeform: Shape 6">
            <a:extLst>
              <a:ext uri="{FF2B5EF4-FFF2-40B4-BE49-F238E27FC236}">
                <a16:creationId xmlns:a16="http://schemas.microsoft.com/office/drawing/2014/main" id="{8BC4FBA2-1837-E551-D5B2-D684B2648C0A}"/>
              </a:ext>
            </a:extLst>
          </p:cNvPr>
          <p:cNvSpPr/>
          <p:nvPr userDrawn="1"/>
        </p:nvSpPr>
        <p:spPr>
          <a:xfrm>
            <a:off x="6247221" y="-940959"/>
            <a:ext cx="3200400" cy="2743200"/>
          </a:xfrm>
          <a:custGeom>
            <a:avLst/>
            <a:gdLst>
              <a:gd name="connsiteX0" fmla="*/ 0 w 2321157"/>
              <a:gd name="connsiteY0" fmla="*/ 971435 h 1942870"/>
              <a:gd name="connsiteX1" fmla="*/ 485718 w 2321157"/>
              <a:gd name="connsiteY1" fmla="*/ 0 h 1942870"/>
              <a:gd name="connsiteX2" fmla="*/ 1835440 w 2321157"/>
              <a:gd name="connsiteY2" fmla="*/ 0 h 1942870"/>
              <a:gd name="connsiteX3" fmla="*/ 2321157 w 2321157"/>
              <a:gd name="connsiteY3" fmla="*/ 971435 h 1942870"/>
              <a:gd name="connsiteX4" fmla="*/ 1835440 w 2321157"/>
              <a:gd name="connsiteY4" fmla="*/ 1942870 h 1942870"/>
              <a:gd name="connsiteX5" fmla="*/ 485718 w 2321157"/>
              <a:gd name="connsiteY5" fmla="*/ 1942870 h 1942870"/>
              <a:gd name="connsiteX6" fmla="*/ 0 w 2321157"/>
              <a:gd name="connsiteY6" fmla="*/ 971435 h 194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157" h="1942870">
                <a:moveTo>
                  <a:pt x="0" y="971435"/>
                </a:moveTo>
                <a:lnTo>
                  <a:pt x="485718" y="0"/>
                </a:lnTo>
                <a:lnTo>
                  <a:pt x="1835440" y="0"/>
                </a:lnTo>
                <a:lnTo>
                  <a:pt x="2321157" y="971435"/>
                </a:lnTo>
                <a:lnTo>
                  <a:pt x="1835440" y="1942870"/>
                </a:lnTo>
                <a:lnTo>
                  <a:pt x="485718" y="1942870"/>
                </a:lnTo>
                <a:lnTo>
                  <a:pt x="0" y="971435"/>
                </a:lnTo>
                <a:close/>
              </a:path>
            </a:pathLst>
          </a:custGeom>
          <a:solidFill>
            <a:srgbClr val="EA6E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336" tIns="338065" rIns="355336" bIns="338065" numCol="1" spcCol="1270" anchor="ctr" anchorCtr="0">
            <a:noAutofit/>
          </a:bodyPr>
          <a:lstStyle/>
          <a:p>
            <a:pPr marL="0" lvl="0" indent="0" algn="ctr" defTabSz="889000">
              <a:lnSpc>
                <a:spcPct val="90000"/>
              </a:lnSpc>
              <a:spcBef>
                <a:spcPct val="0"/>
              </a:spcBef>
              <a:spcAft>
                <a:spcPct val="35000"/>
              </a:spcAft>
              <a:buNone/>
            </a:pPr>
            <a:endParaRPr lang="en-US" sz="2900" kern="1200" dirty="0">
              <a:solidFill>
                <a:prstClr val="white"/>
              </a:solidFill>
              <a:latin typeface="Gotham Condensed Light" panose="02000000000000000000" pitchFamily="50" charset="0"/>
              <a:ea typeface="+mn-ea"/>
              <a:cs typeface="+mn-cs"/>
            </a:endParaRPr>
          </a:p>
        </p:txBody>
      </p:sp>
      <p:sp>
        <p:nvSpPr>
          <p:cNvPr id="5" name="Freeform: Shape 6">
            <a:extLst>
              <a:ext uri="{FF2B5EF4-FFF2-40B4-BE49-F238E27FC236}">
                <a16:creationId xmlns:a16="http://schemas.microsoft.com/office/drawing/2014/main" id="{21071B58-2E50-3566-3019-9CADD455C841}"/>
              </a:ext>
            </a:extLst>
          </p:cNvPr>
          <p:cNvSpPr/>
          <p:nvPr userDrawn="1"/>
        </p:nvSpPr>
        <p:spPr>
          <a:xfrm>
            <a:off x="8912170" y="-2354057"/>
            <a:ext cx="3200400" cy="2743200"/>
          </a:xfrm>
          <a:custGeom>
            <a:avLst/>
            <a:gdLst>
              <a:gd name="connsiteX0" fmla="*/ 0 w 2321157"/>
              <a:gd name="connsiteY0" fmla="*/ 971435 h 1942870"/>
              <a:gd name="connsiteX1" fmla="*/ 485718 w 2321157"/>
              <a:gd name="connsiteY1" fmla="*/ 0 h 1942870"/>
              <a:gd name="connsiteX2" fmla="*/ 1835440 w 2321157"/>
              <a:gd name="connsiteY2" fmla="*/ 0 h 1942870"/>
              <a:gd name="connsiteX3" fmla="*/ 2321157 w 2321157"/>
              <a:gd name="connsiteY3" fmla="*/ 971435 h 1942870"/>
              <a:gd name="connsiteX4" fmla="*/ 1835440 w 2321157"/>
              <a:gd name="connsiteY4" fmla="*/ 1942870 h 1942870"/>
              <a:gd name="connsiteX5" fmla="*/ 485718 w 2321157"/>
              <a:gd name="connsiteY5" fmla="*/ 1942870 h 1942870"/>
              <a:gd name="connsiteX6" fmla="*/ 0 w 2321157"/>
              <a:gd name="connsiteY6" fmla="*/ 971435 h 194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157" h="1942870">
                <a:moveTo>
                  <a:pt x="0" y="971435"/>
                </a:moveTo>
                <a:lnTo>
                  <a:pt x="485718" y="0"/>
                </a:lnTo>
                <a:lnTo>
                  <a:pt x="1835440" y="0"/>
                </a:lnTo>
                <a:lnTo>
                  <a:pt x="2321157" y="971435"/>
                </a:lnTo>
                <a:lnTo>
                  <a:pt x="1835440" y="1942870"/>
                </a:lnTo>
                <a:lnTo>
                  <a:pt x="485718" y="1942870"/>
                </a:lnTo>
                <a:lnTo>
                  <a:pt x="0" y="971435"/>
                </a:lnTo>
                <a:close/>
              </a:path>
            </a:pathLst>
          </a:custGeom>
          <a:solidFill>
            <a:srgbClr val="02638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336" tIns="338065" rIns="355336" bIns="338065" numCol="1" spcCol="1270" anchor="ctr" anchorCtr="0">
            <a:noAutofit/>
          </a:bodyPr>
          <a:lstStyle/>
          <a:p>
            <a:pPr marL="0" lvl="0" indent="0" algn="ctr" defTabSz="889000">
              <a:lnSpc>
                <a:spcPct val="90000"/>
              </a:lnSpc>
              <a:spcBef>
                <a:spcPct val="0"/>
              </a:spcBef>
              <a:spcAft>
                <a:spcPct val="35000"/>
              </a:spcAft>
              <a:buNone/>
            </a:pPr>
            <a:endParaRPr lang="en-US" sz="2900" kern="1200" dirty="0">
              <a:solidFill>
                <a:prstClr val="white"/>
              </a:solidFill>
              <a:latin typeface="Gotham Condensed Light" panose="02000000000000000000" pitchFamily="50" charset="0"/>
              <a:ea typeface="+mn-ea"/>
              <a:cs typeface="+mn-cs"/>
            </a:endParaRPr>
          </a:p>
        </p:txBody>
      </p:sp>
      <p:sp>
        <p:nvSpPr>
          <p:cNvPr id="14" name="Freeform: Shape 6">
            <a:extLst>
              <a:ext uri="{FF2B5EF4-FFF2-40B4-BE49-F238E27FC236}">
                <a16:creationId xmlns:a16="http://schemas.microsoft.com/office/drawing/2014/main" id="{9EEA00A7-6C77-11F9-B15F-F0587C71A7F4}"/>
              </a:ext>
            </a:extLst>
          </p:cNvPr>
          <p:cNvSpPr/>
          <p:nvPr userDrawn="1"/>
        </p:nvSpPr>
        <p:spPr>
          <a:xfrm>
            <a:off x="8912170" y="6339723"/>
            <a:ext cx="3200400" cy="2743200"/>
          </a:xfrm>
          <a:custGeom>
            <a:avLst/>
            <a:gdLst>
              <a:gd name="connsiteX0" fmla="*/ 0 w 2321157"/>
              <a:gd name="connsiteY0" fmla="*/ 971435 h 1942870"/>
              <a:gd name="connsiteX1" fmla="*/ 485718 w 2321157"/>
              <a:gd name="connsiteY1" fmla="*/ 0 h 1942870"/>
              <a:gd name="connsiteX2" fmla="*/ 1835440 w 2321157"/>
              <a:gd name="connsiteY2" fmla="*/ 0 h 1942870"/>
              <a:gd name="connsiteX3" fmla="*/ 2321157 w 2321157"/>
              <a:gd name="connsiteY3" fmla="*/ 971435 h 1942870"/>
              <a:gd name="connsiteX4" fmla="*/ 1835440 w 2321157"/>
              <a:gd name="connsiteY4" fmla="*/ 1942870 h 1942870"/>
              <a:gd name="connsiteX5" fmla="*/ 485718 w 2321157"/>
              <a:gd name="connsiteY5" fmla="*/ 1942870 h 1942870"/>
              <a:gd name="connsiteX6" fmla="*/ 0 w 2321157"/>
              <a:gd name="connsiteY6" fmla="*/ 971435 h 194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157" h="1942870">
                <a:moveTo>
                  <a:pt x="0" y="971435"/>
                </a:moveTo>
                <a:lnTo>
                  <a:pt x="485718" y="0"/>
                </a:lnTo>
                <a:lnTo>
                  <a:pt x="1835440" y="0"/>
                </a:lnTo>
                <a:lnTo>
                  <a:pt x="2321157" y="971435"/>
                </a:lnTo>
                <a:lnTo>
                  <a:pt x="1835440" y="1942870"/>
                </a:lnTo>
                <a:lnTo>
                  <a:pt x="485718" y="1942870"/>
                </a:lnTo>
                <a:lnTo>
                  <a:pt x="0" y="971435"/>
                </a:lnTo>
                <a:close/>
              </a:path>
            </a:pathLst>
          </a:custGeom>
          <a:solidFill>
            <a:srgbClr val="EA6E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336" tIns="338065" rIns="355336" bIns="338065" numCol="1" spcCol="1270" anchor="ctr" anchorCtr="0">
            <a:noAutofit/>
          </a:bodyPr>
          <a:lstStyle/>
          <a:p>
            <a:pPr marL="0" lvl="0" indent="0" algn="ctr" defTabSz="889000">
              <a:lnSpc>
                <a:spcPct val="90000"/>
              </a:lnSpc>
              <a:spcBef>
                <a:spcPct val="0"/>
              </a:spcBef>
              <a:spcAft>
                <a:spcPct val="35000"/>
              </a:spcAft>
              <a:buNone/>
            </a:pPr>
            <a:endParaRPr lang="en-US" sz="2900" kern="1200" dirty="0">
              <a:solidFill>
                <a:prstClr val="white"/>
              </a:solidFill>
              <a:latin typeface="Gotham Condensed Light" panose="02000000000000000000" pitchFamily="50" charset="0"/>
              <a:ea typeface="+mn-ea"/>
              <a:cs typeface="+mn-cs"/>
            </a:endParaRPr>
          </a:p>
        </p:txBody>
      </p:sp>
      <p:sp>
        <p:nvSpPr>
          <p:cNvPr id="15" name="Picture Placeholder 28">
            <a:extLst>
              <a:ext uri="{FF2B5EF4-FFF2-40B4-BE49-F238E27FC236}">
                <a16:creationId xmlns:a16="http://schemas.microsoft.com/office/drawing/2014/main" id="{AD459197-3126-0F63-7A56-F751E47A84CD}"/>
              </a:ext>
            </a:extLst>
          </p:cNvPr>
          <p:cNvSpPr>
            <a:spLocks noGrp="1"/>
          </p:cNvSpPr>
          <p:nvPr>
            <p:ph type="pic" sz="quarter" idx="10"/>
          </p:nvPr>
        </p:nvSpPr>
        <p:spPr>
          <a:xfrm>
            <a:off x="6247222" y="1956470"/>
            <a:ext cx="3200400" cy="2743200"/>
          </a:xfrm>
          <a:prstGeom prst="hexagon">
            <a:avLst/>
          </a:prstGeom>
        </p:spPr>
        <p:txBody>
          <a:bodyPr/>
          <a:lstStyle/>
          <a:p>
            <a:endParaRPr lang="en-US" dirty="0"/>
          </a:p>
        </p:txBody>
      </p:sp>
      <p:sp>
        <p:nvSpPr>
          <p:cNvPr id="16" name="Picture Placeholder 28">
            <a:extLst>
              <a:ext uri="{FF2B5EF4-FFF2-40B4-BE49-F238E27FC236}">
                <a16:creationId xmlns:a16="http://schemas.microsoft.com/office/drawing/2014/main" id="{DA13B6ED-829D-C831-A2B3-15B780EF7764}"/>
              </a:ext>
            </a:extLst>
          </p:cNvPr>
          <p:cNvSpPr>
            <a:spLocks noGrp="1"/>
          </p:cNvSpPr>
          <p:nvPr>
            <p:ph type="pic" sz="quarter" idx="11"/>
          </p:nvPr>
        </p:nvSpPr>
        <p:spPr>
          <a:xfrm>
            <a:off x="8912170" y="548748"/>
            <a:ext cx="3200400" cy="2743200"/>
          </a:xfrm>
          <a:prstGeom prst="hexagon">
            <a:avLst/>
          </a:prstGeom>
        </p:spPr>
        <p:txBody>
          <a:bodyPr/>
          <a:lstStyle/>
          <a:p>
            <a:endParaRPr lang="en-US" dirty="0"/>
          </a:p>
        </p:txBody>
      </p:sp>
      <p:sp>
        <p:nvSpPr>
          <p:cNvPr id="17" name="Picture Placeholder 28">
            <a:extLst>
              <a:ext uri="{FF2B5EF4-FFF2-40B4-BE49-F238E27FC236}">
                <a16:creationId xmlns:a16="http://schemas.microsoft.com/office/drawing/2014/main" id="{00A07A79-B99A-822C-A083-1EB389C3CA16}"/>
              </a:ext>
            </a:extLst>
          </p:cNvPr>
          <p:cNvSpPr>
            <a:spLocks noGrp="1"/>
          </p:cNvSpPr>
          <p:nvPr>
            <p:ph type="pic" sz="quarter" idx="12"/>
          </p:nvPr>
        </p:nvSpPr>
        <p:spPr>
          <a:xfrm>
            <a:off x="8912170" y="3429000"/>
            <a:ext cx="3200400" cy="2743200"/>
          </a:xfrm>
          <a:prstGeom prst="hexagon">
            <a:avLst/>
          </a:prstGeom>
        </p:spPr>
        <p:txBody>
          <a:bodyPr/>
          <a:lstStyle/>
          <a:p>
            <a:endParaRPr lang="en-US" dirty="0"/>
          </a:p>
        </p:txBody>
      </p:sp>
      <p:sp>
        <p:nvSpPr>
          <p:cNvPr id="18" name="Text Placeholder 33">
            <a:extLst>
              <a:ext uri="{FF2B5EF4-FFF2-40B4-BE49-F238E27FC236}">
                <a16:creationId xmlns:a16="http://schemas.microsoft.com/office/drawing/2014/main" id="{C23FA070-62A0-D9E9-24BE-5CB913310CDB}"/>
              </a:ext>
            </a:extLst>
          </p:cNvPr>
          <p:cNvSpPr>
            <a:spLocks noGrp="1"/>
          </p:cNvSpPr>
          <p:nvPr>
            <p:ph type="body" sz="quarter" idx="13"/>
          </p:nvPr>
        </p:nvSpPr>
        <p:spPr>
          <a:xfrm>
            <a:off x="516023" y="1461719"/>
            <a:ext cx="5227551" cy="2047257"/>
          </a:xfrm>
        </p:spPr>
        <p:txBody>
          <a:bodyPr/>
          <a:lstStyle>
            <a:lvl1pPr marL="0" indent="0" algn="l" defTabSz="914400" rtl="0" eaLnBrk="1" latinLnBrk="0" hangingPunct="1">
              <a:buNone/>
              <a:defRPr lang="en-US" sz="4000" b="1" kern="1200" dirty="0" smtClean="0">
                <a:solidFill>
                  <a:srgbClr val="00638B"/>
                </a:solidFill>
                <a:latin typeface="Arial" panose="020B0604020202020204" pitchFamily="34" charset="0"/>
                <a:ea typeface="Arial" charset="0"/>
                <a:cs typeface="Arial" panose="020B0604020202020204" pitchFamily="34" charset="0"/>
              </a:defRPr>
            </a:lvl1pPr>
            <a:lvl2pPr marL="0" indent="0" algn="l" defTabSz="914400" rtl="0" eaLnBrk="1" latinLnBrk="0" hangingPunct="1">
              <a:buNone/>
              <a:defRPr lang="en-US" sz="3600" kern="1200" dirty="0" smtClean="0">
                <a:solidFill>
                  <a:schemeClr val="tx1"/>
                </a:solidFill>
                <a:latin typeface="Arial" panose="020B0604020202020204" pitchFamily="34" charset="0"/>
                <a:ea typeface="Arial" charset="0"/>
                <a:cs typeface="Arial" panose="020B0604020202020204" pitchFamily="34" charset="0"/>
              </a:defRPr>
            </a:lvl2pPr>
            <a:lvl3pPr marL="0" indent="0" algn="l" defTabSz="914400" rtl="0" eaLnBrk="1" latinLnBrk="0" hangingPunct="1">
              <a:buNone/>
              <a:defRPr lang="en-US" sz="2000" kern="1200" dirty="0" smtClean="0">
                <a:solidFill>
                  <a:schemeClr val="tx1"/>
                </a:solidFill>
                <a:latin typeface="Arial" panose="020B0604020202020204" pitchFamily="34" charset="0"/>
                <a:ea typeface="Arial" charset="0"/>
                <a:cs typeface="Arial" panose="020B0604020202020204" pitchFamily="34" charset="0"/>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79723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6D1FA41-CA07-5EB3-6BB7-BEAC2EC57A83}"/>
              </a:ext>
            </a:extLst>
          </p:cNvPr>
          <p:cNvSpPr>
            <a:spLocks noGrp="1"/>
          </p:cNvSpPr>
          <p:nvPr>
            <p:ph type="body" sz="quarter" idx="13"/>
          </p:nvPr>
        </p:nvSpPr>
        <p:spPr>
          <a:xfrm>
            <a:off x="380999" y="1524000"/>
            <a:ext cx="8132685" cy="914400"/>
          </a:xfrm>
        </p:spPr>
        <p:txBody>
          <a:bodyPr/>
          <a:lstStyle>
            <a:lvl1pPr marL="514350" indent="-514350">
              <a:buClr>
                <a:srgbClr val="00638B"/>
              </a:buClr>
              <a:buFont typeface="+mj-lt"/>
              <a:buAutoNum type="arabicPeriod"/>
              <a:defRPr b="1"/>
            </a:lvl1pPr>
            <a:lvl2pPr marL="914400" indent="-457200">
              <a:buClr>
                <a:srgbClr val="00638B"/>
              </a:buClr>
              <a:buFont typeface="+mj-lt"/>
              <a:buAutoNum type="alphaLcPeriod"/>
              <a:defRPr b="1"/>
            </a:lvl2pPr>
            <a:lvl3pPr marL="1371600" indent="-457200">
              <a:buClr>
                <a:srgbClr val="00638B"/>
              </a:buClr>
              <a:buFont typeface="+mj-lt"/>
              <a:buAutoNum type="arabicPeriod"/>
              <a:defRPr/>
            </a:lvl3pPr>
            <a:lvl4pPr marL="1371600" indent="0">
              <a:buClr>
                <a:srgbClr val="00638B"/>
              </a:buClr>
              <a:buFont typeface="+mj-lt"/>
              <a:buNone/>
              <a:defRPr/>
            </a:lvl4pPr>
            <a:lvl5pPr marL="2171700" indent="-342900">
              <a:buClr>
                <a:srgbClr val="00638B"/>
              </a:buClr>
              <a:buFont typeface="+mj-lt"/>
              <a:buAutoNum type="arabicPeriod"/>
              <a:defRPr/>
            </a:lvl5pPr>
          </a:lstStyle>
          <a:p>
            <a:pPr lvl="0"/>
            <a:r>
              <a:rPr lang="en-US" dirty="0"/>
              <a:t>Click to edit Master text styles</a:t>
            </a:r>
          </a:p>
          <a:p>
            <a:pPr lvl="1"/>
            <a:r>
              <a:rPr lang="en-US" dirty="0"/>
              <a:t>Second level</a:t>
            </a:r>
          </a:p>
        </p:txBody>
      </p:sp>
      <p:sp>
        <p:nvSpPr>
          <p:cNvPr id="10" name="Text Placeholder 16">
            <a:extLst>
              <a:ext uri="{FF2B5EF4-FFF2-40B4-BE49-F238E27FC236}">
                <a16:creationId xmlns:a16="http://schemas.microsoft.com/office/drawing/2014/main" id="{B49D214E-877D-E8C2-300B-AD365353C45A}"/>
              </a:ext>
            </a:extLst>
          </p:cNvPr>
          <p:cNvSpPr>
            <a:spLocks noGrp="1"/>
          </p:cNvSpPr>
          <p:nvPr>
            <p:ph type="body" sz="quarter" idx="14" hasCustomPrompt="1"/>
          </p:nvPr>
        </p:nvSpPr>
        <p:spPr>
          <a:xfrm>
            <a:off x="266697" y="356616"/>
            <a:ext cx="3186717" cy="923544"/>
          </a:xfrm>
        </p:spPr>
        <p:txBody>
          <a:bodyPr/>
          <a:lstStyle>
            <a:lvl1pPr marL="0" indent="0">
              <a:buNone/>
              <a:defRPr sz="4400" b="1">
                <a:solidFill>
                  <a:srgbClr val="00638B"/>
                </a:solidFill>
              </a:defRPr>
            </a:lvl1pPr>
            <a:lvl5pPr marL="1828800" indent="0" algn="l">
              <a:buNone/>
              <a:defRPr/>
            </a:lvl5pPr>
          </a:lstStyle>
          <a:p>
            <a:pPr lvl="0"/>
            <a:r>
              <a:rPr lang="en-US" dirty="0"/>
              <a:t>Agenda</a:t>
            </a:r>
          </a:p>
        </p:txBody>
      </p:sp>
    </p:spTree>
    <p:extLst>
      <p:ext uri="{BB962C8B-B14F-4D97-AF65-F5344CB8AC3E}">
        <p14:creationId xmlns:p14="http://schemas.microsoft.com/office/powerpoint/2010/main" val="82139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7BB0EFE-DDFA-87D4-A8D8-E727962F5F9A}"/>
              </a:ext>
            </a:extLst>
          </p:cNvPr>
          <p:cNvSpPr>
            <a:spLocks noGrp="1"/>
          </p:cNvSpPr>
          <p:nvPr>
            <p:ph type="body" sz="quarter" idx="13" hasCustomPrompt="1"/>
          </p:nvPr>
        </p:nvSpPr>
        <p:spPr>
          <a:xfrm>
            <a:off x="2286346" y="2414909"/>
            <a:ext cx="1115568" cy="1106424"/>
          </a:xfrm>
          <a:solidFill>
            <a:srgbClr val="00638B"/>
          </a:solidFill>
        </p:spPr>
        <p:txBody>
          <a:bodyPr anchor="b"/>
          <a:lstStyle>
            <a:lvl1pPr marL="0" indent="0" algn="ctr">
              <a:lnSpc>
                <a:spcPct val="100000"/>
              </a:lnSpc>
              <a:spcBef>
                <a:spcPts val="0"/>
              </a:spcBef>
              <a:buNone/>
              <a:defRPr lang="en-US" sz="6600" b="1" kern="1200" dirty="0">
                <a:solidFill>
                  <a:schemeClr val="bg1"/>
                </a:solidFill>
                <a:latin typeface="Arial" panose="020B0604020202020204" pitchFamily="34" charset="0"/>
                <a:ea typeface="Arial" charset="0"/>
                <a:cs typeface="Arial" panose="020B0604020202020204" pitchFamily="34" charset="0"/>
              </a:defRPr>
            </a:lvl1pPr>
          </a:lstStyle>
          <a:p>
            <a:pPr lvl="0"/>
            <a:r>
              <a:rPr lang="en-US" dirty="0"/>
              <a:t>1</a:t>
            </a:r>
          </a:p>
        </p:txBody>
      </p:sp>
      <p:sp>
        <p:nvSpPr>
          <p:cNvPr id="10" name="Text Placeholder 9">
            <a:extLst>
              <a:ext uri="{FF2B5EF4-FFF2-40B4-BE49-F238E27FC236}">
                <a16:creationId xmlns:a16="http://schemas.microsoft.com/office/drawing/2014/main" id="{A8A94B74-356A-EB89-FC8C-9A1FC57478B4}"/>
              </a:ext>
            </a:extLst>
          </p:cNvPr>
          <p:cNvSpPr>
            <a:spLocks noGrp="1"/>
          </p:cNvSpPr>
          <p:nvPr>
            <p:ph type="body" sz="quarter" idx="14" hasCustomPrompt="1"/>
          </p:nvPr>
        </p:nvSpPr>
        <p:spPr>
          <a:xfrm>
            <a:off x="3808480" y="2505563"/>
            <a:ext cx="5486400" cy="923544"/>
          </a:xfrm>
        </p:spPr>
        <p:txBody>
          <a:bodyPr/>
          <a:lstStyle>
            <a:lvl1pPr marL="0" indent="0" algn="ctr" defTabSz="914400" rtl="0" eaLnBrk="1" latinLnBrk="0" hangingPunct="1">
              <a:buNone/>
              <a:defRPr lang="en-US" sz="5400" b="1" kern="1200" dirty="0">
                <a:solidFill>
                  <a:srgbClr val="00638B"/>
                </a:solidFill>
                <a:latin typeface="Arial" panose="020B0604020202020204" pitchFamily="34" charset="0"/>
                <a:ea typeface="Arial" charset="0"/>
                <a:cs typeface="Arial" panose="020B0604020202020204" pitchFamily="34" charset="0"/>
              </a:defRPr>
            </a:lvl1pPr>
          </a:lstStyle>
          <a:p>
            <a:pPr algn="ctr"/>
            <a:r>
              <a:rPr lang="en-US" sz="5400" b="1" dirty="0">
                <a:solidFill>
                  <a:srgbClr val="00638B"/>
                </a:solidFill>
                <a:latin typeface="Arial" panose="020B0604020202020204" pitchFamily="34" charset="0"/>
                <a:ea typeface="Arial" charset="0"/>
                <a:cs typeface="Arial" panose="020B0604020202020204" pitchFamily="34" charset="0"/>
              </a:rPr>
              <a:t>Agenda Item</a:t>
            </a:r>
          </a:p>
        </p:txBody>
      </p:sp>
    </p:spTree>
    <p:extLst>
      <p:ext uri="{BB962C8B-B14F-4D97-AF65-F5344CB8AC3E}">
        <p14:creationId xmlns:p14="http://schemas.microsoft.com/office/powerpoint/2010/main" val="340458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ic">
    <p:spTree>
      <p:nvGrpSpPr>
        <p:cNvPr id="1" name=""/>
        <p:cNvGrpSpPr/>
        <p:nvPr/>
      </p:nvGrpSpPr>
      <p:grpSpPr>
        <a:xfrm>
          <a:off x="0" y="0"/>
          <a:ext cx="0" cy="0"/>
          <a:chOff x="0" y="0"/>
          <a:chExt cx="0" cy="0"/>
        </a:xfrm>
      </p:grpSpPr>
      <p:sp>
        <p:nvSpPr>
          <p:cNvPr id="10" name="Text Placeholder 16">
            <a:extLst>
              <a:ext uri="{FF2B5EF4-FFF2-40B4-BE49-F238E27FC236}">
                <a16:creationId xmlns:a16="http://schemas.microsoft.com/office/drawing/2014/main" id="{B5A255BB-11C3-4B02-2183-A32104F4B4CF}"/>
              </a:ext>
            </a:extLst>
          </p:cNvPr>
          <p:cNvSpPr>
            <a:spLocks noGrp="1"/>
          </p:cNvSpPr>
          <p:nvPr>
            <p:ph type="body" sz="quarter" idx="14" hasCustomPrompt="1"/>
          </p:nvPr>
        </p:nvSpPr>
        <p:spPr>
          <a:xfrm>
            <a:off x="266697" y="356616"/>
            <a:ext cx="4892040" cy="655103"/>
          </a:xfrm>
        </p:spPr>
        <p:txBody>
          <a:bodyPr/>
          <a:lstStyle>
            <a:lvl1pPr marL="0" indent="0">
              <a:buNone/>
              <a:defRPr sz="4400" b="1">
                <a:solidFill>
                  <a:srgbClr val="00638B"/>
                </a:solidFill>
              </a:defRPr>
            </a:lvl1pPr>
            <a:lvl5pPr marL="1828800" indent="0" algn="l">
              <a:buNone/>
              <a:defRPr/>
            </a:lvl5pPr>
          </a:lstStyle>
          <a:p>
            <a:pPr lvl="0"/>
            <a:r>
              <a:rPr lang="en-US" dirty="0"/>
              <a:t>Topic Item #1 </a:t>
            </a:r>
          </a:p>
        </p:txBody>
      </p:sp>
      <p:sp>
        <p:nvSpPr>
          <p:cNvPr id="2" name="Text Placeholder 12">
            <a:extLst>
              <a:ext uri="{FF2B5EF4-FFF2-40B4-BE49-F238E27FC236}">
                <a16:creationId xmlns:a16="http://schemas.microsoft.com/office/drawing/2014/main" id="{FCE6085D-7DD7-481A-6011-E2B032BCA434}"/>
              </a:ext>
            </a:extLst>
          </p:cNvPr>
          <p:cNvSpPr>
            <a:spLocks noGrp="1"/>
          </p:cNvSpPr>
          <p:nvPr>
            <p:ph type="body" sz="quarter" idx="16" hasCustomPrompt="1"/>
          </p:nvPr>
        </p:nvSpPr>
        <p:spPr>
          <a:xfrm>
            <a:off x="264415" y="1126019"/>
            <a:ext cx="5858638" cy="451203"/>
          </a:xfrm>
        </p:spPr>
        <p:txBody>
          <a:bodyPr/>
          <a:lstStyle>
            <a:lvl1pPr marL="0" indent="0" algn="l" defTabSz="914400" rtl="0" eaLnBrk="1" latinLnBrk="0" hangingPunct="1">
              <a:buNone/>
              <a:defRPr lang="en-US" sz="2800" kern="1200" dirty="0" smtClean="0">
                <a:solidFill>
                  <a:srgbClr val="595959"/>
                </a:solidFill>
                <a:latin typeface="Arial" panose="020B0604020202020204" pitchFamily="34" charset="0"/>
                <a:ea typeface="Arial" charset="0"/>
                <a:cs typeface="Arial" panose="020B0604020202020204" pitchFamily="34" charset="0"/>
              </a:defRPr>
            </a:lvl1pPr>
          </a:lstStyle>
          <a:p>
            <a:pPr lvl="0"/>
            <a:r>
              <a:rPr lang="en-US" dirty="0" err="1"/>
              <a:t>Subheader</a:t>
            </a:r>
            <a:endParaRPr lang="en-US" dirty="0"/>
          </a:p>
        </p:txBody>
      </p:sp>
      <p:sp>
        <p:nvSpPr>
          <p:cNvPr id="6" name="Text Placeholder 9">
            <a:extLst>
              <a:ext uri="{FF2B5EF4-FFF2-40B4-BE49-F238E27FC236}">
                <a16:creationId xmlns:a16="http://schemas.microsoft.com/office/drawing/2014/main" id="{D286DCD4-1C35-42AF-BA78-F9A0D872C36E}"/>
              </a:ext>
            </a:extLst>
          </p:cNvPr>
          <p:cNvSpPr>
            <a:spLocks noGrp="1"/>
          </p:cNvSpPr>
          <p:nvPr>
            <p:ph type="body" sz="quarter" idx="17"/>
          </p:nvPr>
        </p:nvSpPr>
        <p:spPr>
          <a:xfrm>
            <a:off x="254888" y="1737618"/>
            <a:ext cx="5860161" cy="4022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961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327A11-EF19-C39C-A7CD-18C4A9569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017" y="181764"/>
            <a:ext cx="1485111" cy="1485111"/>
          </a:xfrm>
          <a:prstGeom prst="rect">
            <a:avLst/>
          </a:prstGeom>
        </p:spPr>
      </p:pic>
      <p:sp>
        <p:nvSpPr>
          <p:cNvPr id="34" name="Text Placeholder 33">
            <a:extLst>
              <a:ext uri="{FF2B5EF4-FFF2-40B4-BE49-F238E27FC236}">
                <a16:creationId xmlns:a16="http://schemas.microsoft.com/office/drawing/2014/main" id="{7C649B5D-B289-A10C-D010-8F9DFB356772}"/>
              </a:ext>
            </a:extLst>
          </p:cNvPr>
          <p:cNvSpPr>
            <a:spLocks noGrp="1"/>
          </p:cNvSpPr>
          <p:nvPr>
            <p:ph type="body" sz="quarter" idx="13"/>
          </p:nvPr>
        </p:nvSpPr>
        <p:spPr>
          <a:xfrm>
            <a:off x="6640597" y="1006470"/>
            <a:ext cx="5227551" cy="3041655"/>
          </a:xfrm>
        </p:spPr>
        <p:txBody>
          <a:bodyPr/>
          <a:lstStyle>
            <a:lvl1pPr marL="0" indent="0" algn="l" defTabSz="914400" rtl="0" eaLnBrk="1" latinLnBrk="0" hangingPunct="1">
              <a:buNone/>
              <a:defRPr lang="en-US" sz="4000" b="0" kern="1200" dirty="0" smtClean="0">
                <a:solidFill>
                  <a:srgbClr val="00638B"/>
                </a:solidFill>
                <a:latin typeface="Arial" panose="020B0604020202020204" pitchFamily="34" charset="0"/>
                <a:ea typeface="Arial" charset="0"/>
                <a:cs typeface="Arial" panose="020B0604020202020204" pitchFamily="34" charset="0"/>
              </a:defRPr>
            </a:lvl1pPr>
            <a:lvl2pPr marL="0" indent="0" algn="l" defTabSz="914400" rtl="0" eaLnBrk="1" latinLnBrk="0" hangingPunct="1">
              <a:buNone/>
              <a:defRPr lang="en-US" sz="3600" kern="1200" dirty="0" smtClean="0">
                <a:solidFill>
                  <a:schemeClr val="tx1"/>
                </a:solidFill>
                <a:latin typeface="Arial" panose="020B0604020202020204" pitchFamily="34" charset="0"/>
                <a:ea typeface="Arial" charset="0"/>
                <a:cs typeface="Arial" panose="020B0604020202020204" pitchFamily="34" charset="0"/>
              </a:defRPr>
            </a:lvl2pPr>
            <a:lvl3pPr marL="0" indent="0" algn="l" defTabSz="914400" rtl="0" eaLnBrk="1" latinLnBrk="0" hangingPunct="1">
              <a:buNone/>
              <a:defRPr lang="en-US" sz="2000" kern="1200" dirty="0" smtClean="0">
                <a:solidFill>
                  <a:schemeClr val="tx1"/>
                </a:solidFill>
                <a:latin typeface="Arial" panose="020B0604020202020204" pitchFamily="34" charset="0"/>
                <a:ea typeface="Arial" charset="0"/>
                <a:cs typeface="Arial" panose="020B0604020202020204" pitchFamily="34" charset="0"/>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209A548E-2B05-D207-719C-929320F06127}"/>
              </a:ext>
            </a:extLst>
          </p:cNvPr>
          <p:cNvSpPr>
            <a:spLocks noGrp="1"/>
          </p:cNvSpPr>
          <p:nvPr>
            <p:ph type="pic" sz="quarter" idx="14"/>
          </p:nvPr>
        </p:nvSpPr>
        <p:spPr>
          <a:xfrm>
            <a:off x="0" y="1666875"/>
            <a:ext cx="4219575" cy="5191125"/>
          </a:xfrm>
          <a:prstGeom prst="triangle">
            <a:avLst/>
          </a:prstGeom>
        </p:spPr>
        <p:txBody>
          <a:bodyPr/>
          <a:lstStyle/>
          <a:p>
            <a:r>
              <a:rPr lang="en-US"/>
              <a:t>Click icon to add picture</a:t>
            </a:r>
          </a:p>
        </p:txBody>
      </p:sp>
      <p:sp>
        <p:nvSpPr>
          <p:cNvPr id="5" name="Picture Placeholder 3">
            <a:extLst>
              <a:ext uri="{FF2B5EF4-FFF2-40B4-BE49-F238E27FC236}">
                <a16:creationId xmlns:a16="http://schemas.microsoft.com/office/drawing/2014/main" id="{3665976F-F80B-1F09-FADF-6F36BC324299}"/>
              </a:ext>
            </a:extLst>
          </p:cNvPr>
          <p:cNvSpPr>
            <a:spLocks noGrp="1"/>
          </p:cNvSpPr>
          <p:nvPr>
            <p:ph type="pic" sz="quarter" idx="15"/>
          </p:nvPr>
        </p:nvSpPr>
        <p:spPr>
          <a:xfrm>
            <a:off x="1798552" y="-1"/>
            <a:ext cx="4842045" cy="5857874"/>
          </a:xfrm>
          <a:prstGeom prst="flowChartMerge">
            <a:avLst/>
          </a:prstGeom>
        </p:spPr>
        <p:txBody>
          <a:bodyPr/>
          <a:lstStyle/>
          <a:p>
            <a:r>
              <a:rPr lang="en-US"/>
              <a:t>Click icon to add picture</a:t>
            </a:r>
          </a:p>
        </p:txBody>
      </p:sp>
      <p:sp>
        <p:nvSpPr>
          <p:cNvPr id="6" name="Picture Placeholder 3">
            <a:extLst>
              <a:ext uri="{FF2B5EF4-FFF2-40B4-BE49-F238E27FC236}">
                <a16:creationId xmlns:a16="http://schemas.microsoft.com/office/drawing/2014/main" id="{A16AE20F-5189-C78C-8776-4E5C5FBC5927}"/>
              </a:ext>
            </a:extLst>
          </p:cNvPr>
          <p:cNvSpPr>
            <a:spLocks noGrp="1"/>
          </p:cNvSpPr>
          <p:nvPr>
            <p:ph type="pic" sz="quarter" idx="16"/>
          </p:nvPr>
        </p:nvSpPr>
        <p:spPr>
          <a:xfrm>
            <a:off x="4219575" y="3044201"/>
            <a:ext cx="2996865" cy="3813798"/>
          </a:xfrm>
          <a:prstGeom prst="triangle">
            <a:avLst/>
          </a:prstGeom>
        </p:spPr>
        <p:txBody>
          <a:bodyPr/>
          <a:lstStyle/>
          <a:p>
            <a:r>
              <a:rPr lang="en-US"/>
              <a:t>Click icon to add picture</a:t>
            </a:r>
          </a:p>
        </p:txBody>
      </p:sp>
      <p:sp>
        <p:nvSpPr>
          <p:cNvPr id="9" name="Trapezoid 8">
            <a:extLst>
              <a:ext uri="{FF2B5EF4-FFF2-40B4-BE49-F238E27FC236}">
                <a16:creationId xmlns:a16="http://schemas.microsoft.com/office/drawing/2014/main" id="{395B40F5-BB27-1885-ED53-8759186BD896}"/>
              </a:ext>
            </a:extLst>
          </p:cNvPr>
          <p:cNvSpPr/>
          <p:nvPr userDrawn="1"/>
        </p:nvSpPr>
        <p:spPr>
          <a:xfrm rot="10800000">
            <a:off x="6735847" y="4414837"/>
            <a:ext cx="7075401" cy="3190874"/>
          </a:xfrm>
          <a:prstGeom prst="trapezoid">
            <a:avLst>
              <a:gd name="adj" fmla="val 38986"/>
            </a:avLst>
          </a:prstGeom>
          <a:solidFill>
            <a:srgbClr val="0063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287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A6B849-6017-D85D-61B7-9E3E2F4ECA16}"/>
              </a:ext>
            </a:extLst>
          </p:cNvPr>
          <p:cNvSpPr/>
          <p:nvPr userDrawn="1"/>
        </p:nvSpPr>
        <p:spPr>
          <a:xfrm>
            <a:off x="883920" y="1103791"/>
            <a:ext cx="10424160" cy="275539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43D1E344-D23F-A5DA-53A3-196B4246A148}"/>
              </a:ext>
            </a:extLst>
          </p:cNvPr>
          <p:cNvSpPr>
            <a:spLocks noGrp="1"/>
          </p:cNvSpPr>
          <p:nvPr>
            <p:ph type="body" sz="quarter" idx="13" hasCustomPrompt="1"/>
          </p:nvPr>
        </p:nvSpPr>
        <p:spPr>
          <a:xfrm>
            <a:off x="1931795" y="2020824"/>
            <a:ext cx="8330184" cy="923544"/>
          </a:xfrm>
        </p:spPr>
        <p:txBody>
          <a:bodyPr anchor="ctr"/>
          <a:lstStyle>
            <a:lvl1pPr marL="0" indent="0" algn="ctr">
              <a:buNone/>
              <a:defRPr sz="5400" b="1">
                <a:solidFill>
                  <a:srgbClr val="00638B"/>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Questions &amp; Comments</a:t>
            </a:r>
          </a:p>
        </p:txBody>
      </p:sp>
    </p:spTree>
    <p:extLst>
      <p:ext uri="{BB962C8B-B14F-4D97-AF65-F5344CB8AC3E}">
        <p14:creationId xmlns:p14="http://schemas.microsoft.com/office/powerpoint/2010/main" val="2293325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438675-D8C1-4D0E-9CF5-90CADC1E37C3}"/>
              </a:ext>
            </a:extLst>
          </p:cNvPr>
          <p:cNvSpPr/>
          <p:nvPr userDrawn="1"/>
        </p:nvSpPr>
        <p:spPr>
          <a:xfrm>
            <a:off x="0" y="0"/>
            <a:ext cx="12192000" cy="901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732AAC2F-224B-4D74-A214-040268F1DEAA}"/>
              </a:ext>
            </a:extLst>
          </p:cNvPr>
          <p:cNvSpPr>
            <a:spLocks noGrp="1"/>
          </p:cNvSpPr>
          <p:nvPr>
            <p:ph sz="quarter" idx="13" hasCustomPrompt="1"/>
          </p:nvPr>
        </p:nvSpPr>
        <p:spPr>
          <a:xfrm>
            <a:off x="5553512" y="1135964"/>
            <a:ext cx="6458377" cy="4820220"/>
          </a:xfrm>
          <a:prstGeom prst="rect">
            <a:avLst/>
          </a:prstGeo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a:t>Content Placeholder</a:t>
            </a:r>
          </a:p>
        </p:txBody>
      </p:sp>
      <p:sp>
        <p:nvSpPr>
          <p:cNvPr id="4" name="Text Placeholder 3">
            <a:extLst>
              <a:ext uri="{FF2B5EF4-FFF2-40B4-BE49-F238E27FC236}">
                <a16:creationId xmlns:a16="http://schemas.microsoft.com/office/drawing/2014/main" id="{A9738D99-084D-4026-9696-6FFFBF38441A}"/>
              </a:ext>
            </a:extLst>
          </p:cNvPr>
          <p:cNvSpPr>
            <a:spLocks noGrp="1"/>
          </p:cNvSpPr>
          <p:nvPr>
            <p:ph type="body" sz="quarter" idx="14" hasCustomPrompt="1"/>
          </p:nvPr>
        </p:nvSpPr>
        <p:spPr>
          <a:xfrm>
            <a:off x="266697" y="234950"/>
            <a:ext cx="8432685" cy="666866"/>
          </a:xfrm>
          <a:prstGeom prst="rect">
            <a:avLst/>
          </a:prstGeom>
        </p:spPr>
        <p:txBody>
          <a:bodyPr/>
          <a:lstStyle>
            <a:lvl1pPr marL="0" indent="0">
              <a:buFontTx/>
              <a:buNone/>
              <a:defRPr sz="4000" b="1">
                <a:solidFill>
                  <a:srgbClr val="2E5496"/>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FontTx/>
              <a:buNone/>
              <a:defRPr sz="5400">
                <a:latin typeface="+mj-lt"/>
              </a:defRPr>
            </a:lvl2pPr>
            <a:lvl3pPr marL="914400" indent="0">
              <a:buFontTx/>
              <a:buNone/>
              <a:defRPr sz="5400">
                <a:latin typeface="+mj-lt"/>
              </a:defRPr>
            </a:lvl3pPr>
            <a:lvl4pPr marL="1371600" indent="0">
              <a:buFontTx/>
              <a:buNone/>
              <a:defRPr sz="5400">
                <a:latin typeface="+mj-lt"/>
              </a:defRPr>
            </a:lvl4pPr>
            <a:lvl5pPr marL="1828800" indent="0">
              <a:buFontTx/>
              <a:buNone/>
              <a:defRPr sz="5400">
                <a:latin typeface="+mj-lt"/>
              </a:defRPr>
            </a:lvl5pPr>
          </a:lstStyle>
          <a:p>
            <a:pPr lvl="0"/>
            <a:r>
              <a:rPr lang="en-US" dirty="0"/>
              <a:t>Topic Title</a:t>
            </a:r>
          </a:p>
        </p:txBody>
      </p:sp>
      <p:sp>
        <p:nvSpPr>
          <p:cNvPr id="8" name="Text Placeholder 7">
            <a:extLst>
              <a:ext uri="{FF2B5EF4-FFF2-40B4-BE49-F238E27FC236}">
                <a16:creationId xmlns:a16="http://schemas.microsoft.com/office/drawing/2014/main" id="{97B11DFE-7985-46A5-9AC5-B7C00F09DCAB}"/>
              </a:ext>
            </a:extLst>
          </p:cNvPr>
          <p:cNvSpPr>
            <a:spLocks noGrp="1"/>
          </p:cNvSpPr>
          <p:nvPr>
            <p:ph type="body" sz="quarter" idx="15"/>
          </p:nvPr>
        </p:nvSpPr>
        <p:spPr>
          <a:xfrm>
            <a:off x="266698" y="1135963"/>
            <a:ext cx="5178427" cy="4820220"/>
          </a:xfrm>
          <a:prstGeom prst="rect">
            <a:avLst/>
          </a:prstGeom>
        </p:spPr>
        <p:txBody>
          <a:bodyPr/>
          <a:lstStyle>
            <a:lvl1pPr marL="0" indent="0">
              <a:buFontTx/>
              <a:buNone/>
              <a:defRPr sz="2400" b="1"/>
            </a:lvl1pPr>
            <a:lvl2pPr marL="457200" indent="-342900">
              <a:buSzPct val="100000"/>
              <a:buFont typeface="Arial" panose="020B0604020202020204" pitchFamily="34" charset="0"/>
              <a:buChar char="•"/>
              <a:defRPr sz="2000"/>
            </a:lvl2pPr>
            <a:lvl3pPr marL="731520" indent="-285750">
              <a:buFont typeface="Courier New" panose="02070309020205020404" pitchFamily="49" charset="0"/>
              <a:buChar char="o"/>
              <a:defRPr sz="1800" i="1"/>
            </a:lvl3pPr>
            <a:lvl4pPr marL="1371600" indent="0">
              <a:buFontTx/>
              <a:buNone/>
              <a:defRPr/>
            </a:lvl4pPr>
            <a:lvl5pPr marL="1828800" indent="0">
              <a:buFontTx/>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4273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47D505-0012-0823-31AA-6C32E09830B2}"/>
              </a:ext>
            </a:extLst>
          </p:cNvPr>
          <p:cNvSpPr/>
          <p:nvPr userDrawn="1"/>
        </p:nvSpPr>
        <p:spPr>
          <a:xfrm>
            <a:off x="-1523" y="0"/>
            <a:ext cx="12191999" cy="902929"/>
          </a:xfrm>
          <a:prstGeom prst="rect">
            <a:avLst/>
          </a:prstGeom>
          <a:solidFill>
            <a:srgbClr val="00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2">
            <a:extLst>
              <a:ext uri="{FF2B5EF4-FFF2-40B4-BE49-F238E27FC236}">
                <a16:creationId xmlns:a16="http://schemas.microsoft.com/office/drawing/2014/main" id="{45B98674-885B-2413-945A-D32A4DC5D327}"/>
              </a:ext>
            </a:extLst>
          </p:cNvPr>
          <p:cNvSpPr>
            <a:spLocks noGrp="1"/>
          </p:cNvSpPr>
          <p:nvPr>
            <p:ph type="body" sz="quarter" idx="14" hasCustomPrompt="1"/>
          </p:nvPr>
        </p:nvSpPr>
        <p:spPr>
          <a:xfrm>
            <a:off x="235839" y="1094843"/>
            <a:ext cx="10404452" cy="451203"/>
          </a:xfrm>
        </p:spPr>
        <p:txBody>
          <a:bodyPr/>
          <a:lstStyle>
            <a:lvl1pPr marL="0" indent="0" algn="l" defTabSz="914400" rtl="0" eaLnBrk="1" latinLnBrk="0" hangingPunct="1">
              <a:buNone/>
              <a:defRPr lang="en-US" sz="3200" b="1" kern="1200" dirty="0" smtClean="0">
                <a:solidFill>
                  <a:srgbClr val="595959"/>
                </a:solidFill>
                <a:latin typeface="Arial" panose="020B0604020202020204" pitchFamily="34" charset="0"/>
                <a:ea typeface="Open Sans" pitchFamily="2" charset="0"/>
                <a:cs typeface="Arial" panose="020B0604020202020204" pitchFamily="34" charset="0"/>
              </a:defRPr>
            </a:lvl1pPr>
          </a:lstStyle>
          <a:p>
            <a:pPr lvl="0"/>
            <a:r>
              <a:rPr lang="en-US" dirty="0" err="1"/>
              <a:t>Subheader</a:t>
            </a:r>
            <a:endParaRPr lang="en-US" dirty="0"/>
          </a:p>
        </p:txBody>
      </p:sp>
      <p:sp>
        <p:nvSpPr>
          <p:cNvPr id="5" name="Text Placeholder 9">
            <a:extLst>
              <a:ext uri="{FF2B5EF4-FFF2-40B4-BE49-F238E27FC236}">
                <a16:creationId xmlns:a16="http://schemas.microsoft.com/office/drawing/2014/main" id="{502F934A-DC5B-E4C4-D845-75F0B97A2787}"/>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a16="http://schemas.microsoft.com/office/drawing/2014/main" id="{51874738-7BC1-9DE5-5B80-D9C454DEECF5}"/>
              </a:ext>
            </a:extLst>
          </p:cNvPr>
          <p:cNvSpPr>
            <a:spLocks noGrp="1"/>
          </p:cNvSpPr>
          <p:nvPr>
            <p:ph type="body" sz="quarter" idx="13" hasCustomPrompt="1"/>
          </p:nvPr>
        </p:nvSpPr>
        <p:spPr>
          <a:xfrm>
            <a:off x="265176" y="128016"/>
            <a:ext cx="10974324" cy="653321"/>
          </a:xfrm>
        </p:spPr>
        <p:txBody>
          <a:bodyPr/>
          <a:lstStyle>
            <a:lvl1pPr marL="0" indent="0" algn="l"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416248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6D1FA41-CA07-5EB3-6BB7-BEAC2EC57A83}"/>
              </a:ext>
            </a:extLst>
          </p:cNvPr>
          <p:cNvSpPr>
            <a:spLocks noGrp="1"/>
          </p:cNvSpPr>
          <p:nvPr>
            <p:ph type="body" sz="quarter" idx="13"/>
          </p:nvPr>
        </p:nvSpPr>
        <p:spPr>
          <a:xfrm>
            <a:off x="380999" y="1524000"/>
            <a:ext cx="8132685" cy="914400"/>
          </a:xfrm>
        </p:spPr>
        <p:txBody>
          <a:bodyPr/>
          <a:lstStyle>
            <a:lvl1pPr marL="514350" indent="-514350">
              <a:buClr>
                <a:srgbClr val="00638B"/>
              </a:buClr>
              <a:buFont typeface="+mj-lt"/>
              <a:buAutoNum type="arabicPeriod"/>
              <a:defRPr b="1"/>
            </a:lvl1pPr>
            <a:lvl2pPr marL="914400" indent="-457200">
              <a:buClr>
                <a:srgbClr val="00638B"/>
              </a:buClr>
              <a:buFont typeface="+mj-lt"/>
              <a:buAutoNum type="alphaLcPeriod"/>
              <a:defRPr b="1"/>
            </a:lvl2pPr>
            <a:lvl3pPr marL="1371600" indent="-457200">
              <a:buClr>
                <a:srgbClr val="00638B"/>
              </a:buClr>
              <a:buFont typeface="+mj-lt"/>
              <a:buAutoNum type="arabicPeriod"/>
              <a:defRPr/>
            </a:lvl3pPr>
            <a:lvl4pPr marL="1371600" indent="0">
              <a:buClr>
                <a:srgbClr val="00638B"/>
              </a:buClr>
              <a:buFont typeface="+mj-lt"/>
              <a:buNone/>
              <a:defRPr/>
            </a:lvl4pPr>
            <a:lvl5pPr marL="2171700" indent="-342900">
              <a:buClr>
                <a:srgbClr val="00638B"/>
              </a:buClr>
              <a:buFont typeface="+mj-lt"/>
              <a:buAutoNum type="arabicPeriod"/>
              <a:defRPr/>
            </a:lvl5pPr>
          </a:lstStyle>
          <a:p>
            <a:pPr lvl="0"/>
            <a:r>
              <a:rPr lang="en-US" dirty="0"/>
              <a:t>Click to edit Master text styles</a:t>
            </a:r>
          </a:p>
          <a:p>
            <a:pPr lvl="1"/>
            <a:r>
              <a:rPr lang="en-US" dirty="0"/>
              <a:t>Second level</a:t>
            </a:r>
          </a:p>
        </p:txBody>
      </p:sp>
      <p:sp>
        <p:nvSpPr>
          <p:cNvPr id="10" name="Text Placeholder 16">
            <a:extLst>
              <a:ext uri="{FF2B5EF4-FFF2-40B4-BE49-F238E27FC236}">
                <a16:creationId xmlns:a16="http://schemas.microsoft.com/office/drawing/2014/main" id="{B49D214E-877D-E8C2-300B-AD365353C45A}"/>
              </a:ext>
            </a:extLst>
          </p:cNvPr>
          <p:cNvSpPr>
            <a:spLocks noGrp="1"/>
          </p:cNvSpPr>
          <p:nvPr>
            <p:ph type="body" sz="quarter" idx="14" hasCustomPrompt="1"/>
          </p:nvPr>
        </p:nvSpPr>
        <p:spPr>
          <a:xfrm>
            <a:off x="266697" y="356616"/>
            <a:ext cx="3186717" cy="923544"/>
          </a:xfrm>
        </p:spPr>
        <p:txBody>
          <a:bodyPr/>
          <a:lstStyle>
            <a:lvl1pPr marL="0" indent="0">
              <a:buNone/>
              <a:defRPr sz="4400" b="1">
                <a:solidFill>
                  <a:srgbClr val="00638B"/>
                </a:solidFill>
              </a:defRPr>
            </a:lvl1pPr>
            <a:lvl5pPr marL="1828800" indent="0" algn="l">
              <a:buNone/>
              <a:defRPr/>
            </a:lvl5pPr>
          </a:lstStyle>
          <a:p>
            <a:pPr lvl="0"/>
            <a:r>
              <a:rPr lang="en-US" dirty="0"/>
              <a:t>Agenda</a:t>
            </a:r>
          </a:p>
        </p:txBody>
      </p:sp>
    </p:spTree>
    <p:extLst>
      <p:ext uri="{BB962C8B-B14F-4D97-AF65-F5344CB8AC3E}">
        <p14:creationId xmlns:p14="http://schemas.microsoft.com/office/powerpoint/2010/main" val="328795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47D505-0012-0823-31AA-6C32E09830B2}"/>
              </a:ext>
            </a:extLst>
          </p:cNvPr>
          <p:cNvSpPr/>
          <p:nvPr userDrawn="1"/>
        </p:nvSpPr>
        <p:spPr>
          <a:xfrm>
            <a:off x="-1523" y="0"/>
            <a:ext cx="12191999" cy="902929"/>
          </a:xfrm>
          <a:prstGeom prst="rect">
            <a:avLst/>
          </a:prstGeom>
          <a:solidFill>
            <a:srgbClr val="00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2">
            <a:extLst>
              <a:ext uri="{FF2B5EF4-FFF2-40B4-BE49-F238E27FC236}">
                <a16:creationId xmlns:a16="http://schemas.microsoft.com/office/drawing/2014/main" id="{45B98674-885B-2413-945A-D32A4DC5D327}"/>
              </a:ext>
            </a:extLst>
          </p:cNvPr>
          <p:cNvSpPr>
            <a:spLocks noGrp="1"/>
          </p:cNvSpPr>
          <p:nvPr>
            <p:ph type="body" sz="quarter" idx="14" hasCustomPrompt="1"/>
          </p:nvPr>
        </p:nvSpPr>
        <p:spPr>
          <a:xfrm>
            <a:off x="235839" y="1094843"/>
            <a:ext cx="10404452" cy="451203"/>
          </a:xfrm>
        </p:spPr>
        <p:txBody>
          <a:bodyPr/>
          <a:lstStyle>
            <a:lvl1pPr marL="0" indent="0" algn="l" defTabSz="914400" rtl="0" eaLnBrk="1" latinLnBrk="0" hangingPunct="1">
              <a:buNone/>
              <a:defRPr lang="en-US" sz="3200" b="1" kern="1200" dirty="0" smtClean="0">
                <a:solidFill>
                  <a:srgbClr val="595959"/>
                </a:solidFill>
                <a:latin typeface="Arial" panose="020B0604020202020204" pitchFamily="34" charset="0"/>
                <a:ea typeface="Open Sans" pitchFamily="2" charset="0"/>
                <a:cs typeface="Arial" panose="020B0604020202020204" pitchFamily="34" charset="0"/>
              </a:defRPr>
            </a:lvl1pPr>
          </a:lstStyle>
          <a:p>
            <a:pPr lvl="0"/>
            <a:r>
              <a:rPr lang="en-US" dirty="0" err="1"/>
              <a:t>Subheader</a:t>
            </a:r>
            <a:endParaRPr lang="en-US" dirty="0"/>
          </a:p>
        </p:txBody>
      </p:sp>
      <p:sp>
        <p:nvSpPr>
          <p:cNvPr id="5" name="Text Placeholder 9">
            <a:extLst>
              <a:ext uri="{FF2B5EF4-FFF2-40B4-BE49-F238E27FC236}">
                <a16:creationId xmlns:a16="http://schemas.microsoft.com/office/drawing/2014/main" id="{502F934A-DC5B-E4C4-D845-75F0B97A2787}"/>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a16="http://schemas.microsoft.com/office/drawing/2014/main" id="{51874738-7BC1-9DE5-5B80-D9C454DEECF5}"/>
              </a:ext>
            </a:extLst>
          </p:cNvPr>
          <p:cNvSpPr>
            <a:spLocks noGrp="1"/>
          </p:cNvSpPr>
          <p:nvPr>
            <p:ph type="body" sz="quarter" idx="13" hasCustomPrompt="1"/>
          </p:nvPr>
        </p:nvSpPr>
        <p:spPr>
          <a:xfrm>
            <a:off x="265176" y="128016"/>
            <a:ext cx="10974324" cy="653321"/>
          </a:xfrm>
        </p:spPr>
        <p:txBody>
          <a:bodyPr/>
          <a:lstStyle>
            <a:lvl1pPr marL="0" indent="0" algn="l"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126973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18C08D-D10B-B542-9E25-AB93B7165E85}"/>
              </a:ext>
            </a:extLst>
          </p:cNvPr>
          <p:cNvSpPr/>
          <p:nvPr userDrawn="1"/>
        </p:nvSpPr>
        <p:spPr>
          <a:xfrm>
            <a:off x="-1523" y="0"/>
            <a:ext cx="12191999" cy="902929"/>
          </a:xfrm>
          <a:prstGeom prst="rect">
            <a:avLst/>
          </a:prstGeom>
          <a:solidFill>
            <a:srgbClr val="EB6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E8A4F5-20B5-7268-9699-23BE73E7B27E}"/>
              </a:ext>
            </a:extLst>
          </p:cNvPr>
          <p:cNvSpPr>
            <a:spLocks noGrp="1"/>
          </p:cNvSpPr>
          <p:nvPr>
            <p:ph type="body" sz="quarter" idx="13" hasCustomPrompt="1"/>
          </p:nvPr>
        </p:nvSpPr>
        <p:spPr>
          <a:xfrm>
            <a:off x="265176" y="128016"/>
            <a:ext cx="10974324" cy="653321"/>
          </a:xfrm>
        </p:spPr>
        <p:txBody>
          <a:bodyPr/>
          <a:lstStyle>
            <a:lvl1pPr marL="0" indent="0" algn="l"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8" name="Text Placeholder 12">
            <a:extLst>
              <a:ext uri="{FF2B5EF4-FFF2-40B4-BE49-F238E27FC236}">
                <a16:creationId xmlns:a16="http://schemas.microsoft.com/office/drawing/2014/main" id="{1F075165-0566-2769-A01A-FABD2BA988D1}"/>
              </a:ext>
            </a:extLst>
          </p:cNvPr>
          <p:cNvSpPr>
            <a:spLocks noGrp="1"/>
          </p:cNvSpPr>
          <p:nvPr>
            <p:ph type="body" sz="quarter" idx="14" hasCustomPrompt="1"/>
          </p:nvPr>
        </p:nvSpPr>
        <p:spPr>
          <a:xfrm>
            <a:off x="235839" y="1094843"/>
            <a:ext cx="10457153" cy="451203"/>
          </a:xfrm>
        </p:spPr>
        <p:txBody>
          <a:bodyPr/>
          <a:lstStyle>
            <a:lvl1pPr marL="0" indent="0" algn="l" defTabSz="914400" rtl="0" eaLnBrk="1" latinLnBrk="0" hangingPunct="1">
              <a:buNone/>
              <a:defRPr lang="en-US" sz="3200" b="1" kern="1200" dirty="0" smtClean="0">
                <a:solidFill>
                  <a:srgbClr val="595959"/>
                </a:solidFill>
                <a:latin typeface="Arial" panose="020B0604020202020204" pitchFamily="34" charset="0"/>
                <a:ea typeface="Open Sans" pitchFamily="2" charset="0"/>
                <a:cs typeface="Arial" panose="020B0604020202020204" pitchFamily="34" charset="0"/>
              </a:defRPr>
            </a:lvl1pPr>
          </a:lstStyle>
          <a:p>
            <a:pPr lvl="0"/>
            <a:r>
              <a:rPr lang="en-US" dirty="0" err="1"/>
              <a:t>Subheader</a:t>
            </a:r>
            <a:endParaRPr lang="en-US" dirty="0"/>
          </a:p>
        </p:txBody>
      </p:sp>
      <p:sp>
        <p:nvSpPr>
          <p:cNvPr id="5" name="Text Placeholder 9">
            <a:extLst>
              <a:ext uri="{FF2B5EF4-FFF2-40B4-BE49-F238E27FC236}">
                <a16:creationId xmlns:a16="http://schemas.microsoft.com/office/drawing/2014/main" id="{F0FFCB90-6935-5883-54C5-64B3E1677BF1}"/>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56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23090B-5023-380D-8D4D-60F2C8C45003}"/>
              </a:ext>
            </a:extLst>
          </p:cNvPr>
          <p:cNvSpPr/>
          <p:nvPr userDrawn="1"/>
        </p:nvSpPr>
        <p:spPr>
          <a:xfrm>
            <a:off x="-1523" y="0"/>
            <a:ext cx="12191999" cy="90292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C4AE294-5AA3-307E-3FAB-0F3731C42191}"/>
              </a:ext>
            </a:extLst>
          </p:cNvPr>
          <p:cNvSpPr>
            <a:spLocks noGrp="1"/>
          </p:cNvSpPr>
          <p:nvPr>
            <p:ph type="body" sz="quarter" idx="13" hasCustomPrompt="1"/>
          </p:nvPr>
        </p:nvSpPr>
        <p:spPr>
          <a:xfrm>
            <a:off x="265176" y="128016"/>
            <a:ext cx="10974324" cy="653321"/>
          </a:xfrm>
        </p:spPr>
        <p:txBody>
          <a:bodyPr/>
          <a:lstStyle>
            <a:lvl1pPr marL="0" indent="0" algn="l"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4" name="Text Placeholder 12">
            <a:extLst>
              <a:ext uri="{FF2B5EF4-FFF2-40B4-BE49-F238E27FC236}">
                <a16:creationId xmlns:a16="http://schemas.microsoft.com/office/drawing/2014/main" id="{827785E3-7457-9FF1-22E6-FEBDB30ED400}"/>
              </a:ext>
            </a:extLst>
          </p:cNvPr>
          <p:cNvSpPr>
            <a:spLocks noGrp="1"/>
          </p:cNvSpPr>
          <p:nvPr>
            <p:ph type="body" sz="quarter" idx="14" hasCustomPrompt="1"/>
          </p:nvPr>
        </p:nvSpPr>
        <p:spPr>
          <a:xfrm>
            <a:off x="235840" y="1094843"/>
            <a:ext cx="10198602" cy="451203"/>
          </a:xfrm>
        </p:spPr>
        <p:txBody>
          <a:bodyPr/>
          <a:lstStyle>
            <a:lvl1pPr marL="0" indent="0" algn="l" defTabSz="914400" rtl="0" eaLnBrk="1" latinLnBrk="0" hangingPunct="1">
              <a:buNone/>
              <a:defRPr lang="en-US" sz="3200" b="1" kern="1200" dirty="0" smtClean="0">
                <a:solidFill>
                  <a:srgbClr val="595959"/>
                </a:solidFill>
                <a:latin typeface="Arial" panose="020B0604020202020204" pitchFamily="34" charset="0"/>
                <a:ea typeface="Open Sans" pitchFamily="2" charset="0"/>
                <a:cs typeface="Arial" panose="020B0604020202020204" pitchFamily="34" charset="0"/>
              </a:defRPr>
            </a:lvl1pPr>
          </a:lstStyle>
          <a:p>
            <a:pPr lvl="0"/>
            <a:r>
              <a:rPr lang="en-US" dirty="0" err="1"/>
              <a:t>Subheader</a:t>
            </a:r>
            <a:endParaRPr lang="en-US" dirty="0"/>
          </a:p>
        </p:txBody>
      </p:sp>
      <p:sp>
        <p:nvSpPr>
          <p:cNvPr id="5" name="Text Placeholder 9">
            <a:extLst>
              <a:ext uri="{FF2B5EF4-FFF2-40B4-BE49-F238E27FC236}">
                <a16:creationId xmlns:a16="http://schemas.microsoft.com/office/drawing/2014/main" id="{B21DF90E-30E2-36A3-7F76-8430BB31A242}"/>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47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51815-ED73-2518-3CDD-75274309C8EC}"/>
              </a:ext>
            </a:extLst>
          </p:cNvPr>
          <p:cNvSpPr/>
          <p:nvPr userDrawn="1"/>
        </p:nvSpPr>
        <p:spPr>
          <a:xfrm>
            <a:off x="-1523" y="0"/>
            <a:ext cx="12191999" cy="902929"/>
          </a:xfrm>
          <a:prstGeom prst="rect">
            <a:avLst/>
          </a:prstGeom>
          <a:solidFill>
            <a:srgbClr val="00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9E8A4F5-20B5-7268-9699-23BE73E7B27E}"/>
              </a:ext>
            </a:extLst>
          </p:cNvPr>
          <p:cNvSpPr>
            <a:spLocks noGrp="1"/>
          </p:cNvSpPr>
          <p:nvPr>
            <p:ph type="body" sz="quarter" idx="13" hasCustomPrompt="1"/>
          </p:nvPr>
        </p:nvSpPr>
        <p:spPr>
          <a:xfrm>
            <a:off x="265176" y="128016"/>
            <a:ext cx="11717273" cy="653321"/>
          </a:xfrm>
        </p:spPr>
        <p:txBody>
          <a:bodyPr/>
          <a:lstStyle>
            <a:lvl1pPr marL="0" indent="0" algn="ctr"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8" name="Text Placeholder 12">
            <a:extLst>
              <a:ext uri="{FF2B5EF4-FFF2-40B4-BE49-F238E27FC236}">
                <a16:creationId xmlns:a16="http://schemas.microsoft.com/office/drawing/2014/main" id="{503E6A0B-B1C0-E3E9-AB80-BED4F870BA04}"/>
              </a:ext>
            </a:extLst>
          </p:cNvPr>
          <p:cNvSpPr>
            <a:spLocks noGrp="1"/>
          </p:cNvSpPr>
          <p:nvPr>
            <p:ph type="body" sz="quarter" idx="14" hasCustomPrompt="1"/>
          </p:nvPr>
        </p:nvSpPr>
        <p:spPr>
          <a:xfrm>
            <a:off x="235839" y="1094843"/>
            <a:ext cx="11717273" cy="451203"/>
          </a:xfrm>
        </p:spPr>
        <p:txBody>
          <a:bodyPr/>
          <a:lstStyle>
            <a:lvl1pPr marL="0" indent="0" algn="ctr" defTabSz="914400" rtl="0" eaLnBrk="1" latinLnBrk="0" hangingPunct="1">
              <a:buNone/>
              <a:defRPr lang="en-US" sz="3200" b="1" kern="1200" dirty="0" smtClean="0">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err="1"/>
              <a:t>Subheader</a:t>
            </a:r>
            <a:endParaRPr lang="en-US" dirty="0"/>
          </a:p>
        </p:txBody>
      </p:sp>
      <p:sp>
        <p:nvSpPr>
          <p:cNvPr id="4" name="Text Placeholder 9">
            <a:extLst>
              <a:ext uri="{FF2B5EF4-FFF2-40B4-BE49-F238E27FC236}">
                <a16:creationId xmlns:a16="http://schemas.microsoft.com/office/drawing/2014/main" id="{843DC5D4-5716-808A-4999-AF170EFA463F}"/>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794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opic with Bar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BE7D1B-5747-0E51-CC38-A36AF99FDDFC}"/>
              </a:ext>
            </a:extLst>
          </p:cNvPr>
          <p:cNvSpPr/>
          <p:nvPr userDrawn="1"/>
        </p:nvSpPr>
        <p:spPr>
          <a:xfrm>
            <a:off x="-1523" y="0"/>
            <a:ext cx="12191999" cy="902929"/>
          </a:xfrm>
          <a:prstGeom prst="rect">
            <a:avLst/>
          </a:prstGeom>
          <a:solidFill>
            <a:srgbClr val="EB6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26D9D224-F57A-3A4A-442E-87C731A15AAB}"/>
              </a:ext>
            </a:extLst>
          </p:cNvPr>
          <p:cNvSpPr>
            <a:spLocks noGrp="1"/>
          </p:cNvSpPr>
          <p:nvPr>
            <p:ph type="body" sz="quarter" idx="13" hasCustomPrompt="1"/>
          </p:nvPr>
        </p:nvSpPr>
        <p:spPr>
          <a:xfrm>
            <a:off x="265176" y="128016"/>
            <a:ext cx="11717273" cy="653321"/>
          </a:xfrm>
        </p:spPr>
        <p:txBody>
          <a:bodyPr/>
          <a:lstStyle>
            <a:lvl1pPr marL="0" indent="0" algn="ctr"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10" name="Text Placeholder 12">
            <a:extLst>
              <a:ext uri="{FF2B5EF4-FFF2-40B4-BE49-F238E27FC236}">
                <a16:creationId xmlns:a16="http://schemas.microsoft.com/office/drawing/2014/main" id="{525E81B2-5C86-0E04-B5BB-29F975853CEF}"/>
              </a:ext>
            </a:extLst>
          </p:cNvPr>
          <p:cNvSpPr>
            <a:spLocks noGrp="1"/>
          </p:cNvSpPr>
          <p:nvPr>
            <p:ph type="body" sz="quarter" idx="14" hasCustomPrompt="1"/>
          </p:nvPr>
        </p:nvSpPr>
        <p:spPr>
          <a:xfrm>
            <a:off x="235839" y="1094843"/>
            <a:ext cx="11717273" cy="451203"/>
          </a:xfrm>
        </p:spPr>
        <p:txBody>
          <a:bodyPr/>
          <a:lstStyle>
            <a:lvl1pPr marL="0" indent="0" algn="ctr" defTabSz="914400" rtl="0" eaLnBrk="1" latinLnBrk="0" hangingPunct="1">
              <a:buNone/>
              <a:defRPr lang="en-US" sz="3200" b="1" kern="1200" dirty="0" smtClean="0">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err="1"/>
              <a:t>Subheader</a:t>
            </a:r>
            <a:endParaRPr lang="en-US" dirty="0"/>
          </a:p>
        </p:txBody>
      </p:sp>
      <p:sp>
        <p:nvSpPr>
          <p:cNvPr id="2" name="Text Placeholder 9">
            <a:extLst>
              <a:ext uri="{FF2B5EF4-FFF2-40B4-BE49-F238E27FC236}">
                <a16:creationId xmlns:a16="http://schemas.microsoft.com/office/drawing/2014/main" id="{C5DBBE47-88B6-E864-72F4-C33524BD88A7}"/>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8043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1.jp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4AB486-26B8-D4DD-E9E4-2F86BA322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986C9C-3B1A-019D-1BBB-359A69F30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893E5-FD37-5D53-B4B5-26D281899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2/28/2023</a:t>
            </a:r>
          </a:p>
        </p:txBody>
      </p:sp>
      <p:sp>
        <p:nvSpPr>
          <p:cNvPr id="5" name="Footer Placeholder 4">
            <a:extLst>
              <a:ext uri="{FF2B5EF4-FFF2-40B4-BE49-F238E27FC236}">
                <a16:creationId xmlns:a16="http://schemas.microsoft.com/office/drawing/2014/main" id="{F8588D08-08CF-7447-010B-92496B14A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City of XX (Client) XX (Project)</a:t>
            </a:r>
          </a:p>
        </p:txBody>
      </p:sp>
      <p:sp>
        <p:nvSpPr>
          <p:cNvPr id="6" name="Slide Number Placeholder 5">
            <a:extLst>
              <a:ext uri="{FF2B5EF4-FFF2-40B4-BE49-F238E27FC236}">
                <a16:creationId xmlns:a16="http://schemas.microsoft.com/office/drawing/2014/main" id="{E1B9BFC3-402C-A969-1F23-74864A036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7C5E9-58D8-4B48-B7FE-EAE932E3BC68}" type="slidenum">
              <a:rPr lang="en-US" smtClean="0"/>
              <a:t>‹#›</a:t>
            </a:fld>
            <a:endParaRPr lang="en-US"/>
          </a:p>
        </p:txBody>
      </p:sp>
    </p:spTree>
    <p:extLst>
      <p:ext uri="{BB962C8B-B14F-4D97-AF65-F5344CB8AC3E}">
        <p14:creationId xmlns:p14="http://schemas.microsoft.com/office/powerpoint/2010/main" val="3974203225"/>
      </p:ext>
    </p:extLst>
  </p:cSld>
  <p:clrMap bg1="lt1" tx1="dk1" bg2="lt2" tx2="dk2" accent1="accent1" accent2="accent2" accent3="accent3" accent4="accent4" accent5="accent5" accent6="accent6" hlink="hlink" folHlink="folHlink"/>
  <p:sldLayoutIdLst>
    <p:sldLayoutId id="2147483682" r:id="rId1"/>
    <p:sldLayoutId id="2147483687" r:id="rId2"/>
    <p:sldLayoutId id="2147483694" r:id="rId3"/>
    <p:sldLayoutId id="2147483695"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071B39-15CF-8077-0C15-56D9F384A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43B400-D323-D75B-3B79-AC9CE4CB8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a:extLst>
              <a:ext uri="{FF2B5EF4-FFF2-40B4-BE49-F238E27FC236}">
                <a16:creationId xmlns:a16="http://schemas.microsoft.com/office/drawing/2014/main" id="{1BFE489E-5E39-8BA6-CDC5-CAF534AF30D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4857" y="6209932"/>
            <a:ext cx="592367" cy="592367"/>
          </a:xfrm>
          <a:prstGeom prst="rect">
            <a:avLst/>
          </a:prstGeom>
        </p:spPr>
      </p:pic>
      <p:sp>
        <p:nvSpPr>
          <p:cNvPr id="11" name="TextBox 10">
            <a:extLst>
              <a:ext uri="{FF2B5EF4-FFF2-40B4-BE49-F238E27FC236}">
                <a16:creationId xmlns:a16="http://schemas.microsoft.com/office/drawing/2014/main" id="{E3F9FDC9-80E9-5C9B-84CB-0329A7AF224F}"/>
              </a:ext>
            </a:extLst>
          </p:cNvPr>
          <p:cNvSpPr txBox="1"/>
          <p:nvPr userDrawn="1"/>
        </p:nvSpPr>
        <p:spPr>
          <a:xfrm>
            <a:off x="6296025" y="6428451"/>
            <a:ext cx="533399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Arial" charset="0"/>
                <a:cs typeface="Arial" panose="020B0604020202020204" pitchFamily="34" charset="0"/>
              </a:rPr>
              <a:t>City of Woodland Comprehensive Zoning Code Update</a:t>
            </a:r>
            <a:endParaRPr lang="en-US" sz="1600" dirty="0"/>
          </a:p>
        </p:txBody>
      </p:sp>
      <p:sp>
        <p:nvSpPr>
          <p:cNvPr id="12" name="TextBox 11">
            <a:extLst>
              <a:ext uri="{FF2B5EF4-FFF2-40B4-BE49-F238E27FC236}">
                <a16:creationId xmlns:a16="http://schemas.microsoft.com/office/drawing/2014/main" id="{F3FA3975-26DD-2DEB-D9C4-8AD4E521EFC2}"/>
              </a:ext>
            </a:extLst>
          </p:cNvPr>
          <p:cNvSpPr txBox="1"/>
          <p:nvPr userDrawn="1"/>
        </p:nvSpPr>
        <p:spPr>
          <a:xfrm>
            <a:off x="838200" y="6438512"/>
            <a:ext cx="1215044" cy="276999"/>
          </a:xfrm>
          <a:prstGeom prst="rect">
            <a:avLst/>
          </a:prstGeom>
          <a:noFill/>
        </p:spPr>
        <p:txBody>
          <a:bodyPr wrap="square" rtlCol="0">
            <a:spAutoFit/>
          </a:bodyPr>
          <a:lstStyle/>
          <a:p>
            <a:r>
              <a:rPr lang="en-US" sz="1200" dirty="0">
                <a:solidFill>
                  <a:srgbClr val="898989"/>
                </a:solidFill>
                <a:latin typeface="Arial" panose="020B0604020202020204" pitchFamily="34" charset="0"/>
                <a:cs typeface="Arial" panose="020B0604020202020204" pitchFamily="34" charset="0"/>
              </a:rPr>
              <a:t>9/19/2023</a:t>
            </a:r>
          </a:p>
        </p:txBody>
      </p:sp>
      <p:sp>
        <p:nvSpPr>
          <p:cNvPr id="14" name="TextBox 13">
            <a:extLst>
              <a:ext uri="{FF2B5EF4-FFF2-40B4-BE49-F238E27FC236}">
                <a16:creationId xmlns:a16="http://schemas.microsoft.com/office/drawing/2014/main" id="{84F9F035-8B4C-10DA-C327-48B12B14279B}"/>
              </a:ext>
            </a:extLst>
          </p:cNvPr>
          <p:cNvSpPr txBox="1"/>
          <p:nvPr userDrawn="1"/>
        </p:nvSpPr>
        <p:spPr>
          <a:xfrm>
            <a:off x="11496675" y="6412724"/>
            <a:ext cx="485777" cy="276999"/>
          </a:xfrm>
          <a:prstGeom prst="rect">
            <a:avLst/>
          </a:prstGeom>
          <a:noFill/>
        </p:spPr>
        <p:txBody>
          <a:bodyPr wrap="square" rtlCol="0">
            <a:spAutoFit/>
          </a:bodyPr>
          <a:lstStyle/>
          <a:p>
            <a:r>
              <a:rPr lang="en-US" sz="1200" dirty="0">
                <a:solidFill>
                  <a:srgbClr val="898989"/>
                </a:solidFill>
                <a:latin typeface="Arial" panose="020B0604020202020204" pitchFamily="34" charset="0"/>
                <a:cs typeface="Arial" panose="020B0604020202020204" pitchFamily="34" charset="0"/>
              </a:rPr>
              <a:t>| </a:t>
            </a:r>
            <a:fld id="{29C72EDC-7231-41F1-9A7A-860ED66F15B0}" type="slidenum">
              <a:rPr lang="en-US" sz="1200" smtClean="0">
                <a:solidFill>
                  <a:srgbClr val="898989"/>
                </a:solidFill>
                <a:latin typeface="Arial" panose="020B0604020202020204" pitchFamily="34" charset="0"/>
                <a:cs typeface="Arial" panose="020B0604020202020204" pitchFamily="34" charset="0"/>
              </a:rPr>
              <a:t>‹#›</a:t>
            </a:fld>
            <a:endParaRPr lang="en-US" sz="1200"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39166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91" r:id="rId5"/>
    <p:sldLayoutId id="2147483692" r:id="rId6"/>
    <p:sldLayoutId id="2147483662" r:id="rId7"/>
    <p:sldLayoutId id="2147483663" r:id="rId8"/>
    <p:sldLayoutId id="2147483665" r:id="rId9"/>
    <p:sldLayoutId id="2147483667" r:id="rId10"/>
    <p:sldLayoutId id="2147483683" r:id="rId11"/>
    <p:sldLayoutId id="2147483669" r:id="rId12"/>
    <p:sldLayoutId id="2147483670" r:id="rId13"/>
    <p:sldLayoutId id="2147483671" r:id="rId14"/>
    <p:sldLayoutId id="2147483672" r:id="rId15"/>
    <p:sldLayoutId id="2147483673" r:id="rId16"/>
    <p:sldLayoutId id="2147483693" r:id="rId17"/>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ityofwoodland.org/1165/Comprehensive-Zoning-Updat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https://cityofwoodland.org/1165/Comprehensive-Zoning-Update" TargetMode="External"/><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hyperlink" Target="mailto:compzoneupdate@cityofwoodland.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1A27581-22E5-8311-109F-057BA2C565F8}"/>
              </a:ext>
            </a:extLst>
          </p:cNvPr>
          <p:cNvSpPr txBox="1"/>
          <p:nvPr/>
        </p:nvSpPr>
        <p:spPr>
          <a:xfrm>
            <a:off x="734728" y="4844135"/>
            <a:ext cx="10197128" cy="739754"/>
          </a:xfrm>
          <a:prstGeom prst="rect">
            <a:avLst/>
          </a:prstGeom>
          <a:noFill/>
        </p:spPr>
        <p:txBody>
          <a:bodyPr wrap="square" rtlCol="0">
            <a:spAutoFit/>
          </a:bodyPr>
          <a:lstStyle/>
          <a:p>
            <a:pPr algn="ctr">
              <a:lnSpc>
                <a:spcPct val="150000"/>
              </a:lnSpc>
            </a:pPr>
            <a:r>
              <a:rPr lang="en-US" sz="3200" b="1" dirty="0">
                <a:solidFill>
                  <a:schemeClr val="accent1">
                    <a:lumMod val="50000"/>
                  </a:schemeClr>
                </a:solidFill>
                <a:latin typeface="Arial" panose="020B0604020202020204" pitchFamily="34" charset="0"/>
                <a:cs typeface="Arial" panose="020B0604020202020204" pitchFamily="34" charset="0"/>
              </a:rPr>
              <a:t>A Review of Division II &amp; III – Industrial Area Focus</a:t>
            </a:r>
          </a:p>
        </p:txBody>
      </p:sp>
    </p:spTree>
    <p:extLst>
      <p:ext uri="{BB962C8B-B14F-4D97-AF65-F5344CB8AC3E}">
        <p14:creationId xmlns:p14="http://schemas.microsoft.com/office/powerpoint/2010/main" val="180844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8EDEB0-E490-472E-B386-22C7EDA96003}"/>
              </a:ext>
            </a:extLst>
          </p:cNvPr>
          <p:cNvPicPr>
            <a:picLocks noChangeAspect="1"/>
          </p:cNvPicPr>
          <p:nvPr/>
        </p:nvPicPr>
        <p:blipFill>
          <a:blip r:embed="rId3"/>
          <a:stretch>
            <a:fillRect/>
          </a:stretch>
        </p:blipFill>
        <p:spPr>
          <a:xfrm>
            <a:off x="763792" y="0"/>
            <a:ext cx="10664416" cy="6858000"/>
          </a:xfrm>
          <a:prstGeom prst="rect">
            <a:avLst/>
          </a:prstGeom>
        </p:spPr>
      </p:pic>
      <p:sp>
        <p:nvSpPr>
          <p:cNvPr id="3" name="Rectangle 2">
            <a:extLst>
              <a:ext uri="{FF2B5EF4-FFF2-40B4-BE49-F238E27FC236}">
                <a16:creationId xmlns:a16="http://schemas.microsoft.com/office/drawing/2014/main" id="{D2C27567-13AF-5CA8-F2AD-FBE1CFCC2AE0}"/>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leaf and hexagons&#10;&#10;Description automatically generated">
            <a:extLst>
              <a:ext uri="{FF2B5EF4-FFF2-40B4-BE49-F238E27FC236}">
                <a16:creationId xmlns:a16="http://schemas.microsoft.com/office/drawing/2014/main" id="{976CE438-63D3-45B9-963F-E7A8ADE432C7}"/>
              </a:ext>
            </a:extLst>
          </p:cNvPr>
          <p:cNvPicPr>
            <a:picLocks noChangeAspect="1"/>
          </p:cNvPicPr>
          <p:nvPr/>
        </p:nvPicPr>
        <p:blipFill rotWithShape="1">
          <a:blip r:embed="rId4"/>
          <a:srcRect l="9334" r="8889"/>
          <a:stretch/>
        </p:blipFill>
        <p:spPr>
          <a:xfrm>
            <a:off x="10998114" y="5594308"/>
            <a:ext cx="945700" cy="1156426"/>
          </a:xfrm>
          <a:prstGeom prst="rect">
            <a:avLst/>
          </a:prstGeom>
        </p:spPr>
      </p:pic>
      <p:sp>
        <p:nvSpPr>
          <p:cNvPr id="7" name="Freeform: Shape 6">
            <a:extLst>
              <a:ext uri="{FF2B5EF4-FFF2-40B4-BE49-F238E27FC236}">
                <a16:creationId xmlns:a16="http://schemas.microsoft.com/office/drawing/2014/main" id="{66F3C43E-AFF3-4F57-82FE-EA652A2198D7}"/>
              </a:ext>
            </a:extLst>
          </p:cNvPr>
          <p:cNvSpPr/>
          <p:nvPr/>
        </p:nvSpPr>
        <p:spPr>
          <a:xfrm>
            <a:off x="4591878" y="1043609"/>
            <a:ext cx="4124739" cy="2186608"/>
          </a:xfrm>
          <a:custGeom>
            <a:avLst/>
            <a:gdLst>
              <a:gd name="connsiteX0" fmla="*/ 0 w 4124739"/>
              <a:gd name="connsiteY0" fmla="*/ 29817 h 2186608"/>
              <a:gd name="connsiteX1" fmla="*/ 487018 w 4124739"/>
              <a:gd name="connsiteY1" fmla="*/ 675861 h 2186608"/>
              <a:gd name="connsiteX2" fmla="*/ 914400 w 4124739"/>
              <a:gd name="connsiteY2" fmla="*/ 1321904 h 2186608"/>
              <a:gd name="connsiteX3" fmla="*/ 1361661 w 4124739"/>
              <a:gd name="connsiteY3" fmla="*/ 2107095 h 2186608"/>
              <a:gd name="connsiteX4" fmla="*/ 1401418 w 4124739"/>
              <a:gd name="connsiteY4" fmla="*/ 2186608 h 2186608"/>
              <a:gd name="connsiteX5" fmla="*/ 4124739 w 4124739"/>
              <a:gd name="connsiteY5" fmla="*/ 2136913 h 2186608"/>
              <a:gd name="connsiteX6" fmla="*/ 3756992 w 4124739"/>
              <a:gd name="connsiteY6" fmla="*/ 1451113 h 2186608"/>
              <a:gd name="connsiteX7" fmla="*/ 3419061 w 4124739"/>
              <a:gd name="connsiteY7" fmla="*/ 735495 h 2186608"/>
              <a:gd name="connsiteX8" fmla="*/ 3409122 w 4124739"/>
              <a:gd name="connsiteY8" fmla="*/ 0 h 2186608"/>
              <a:gd name="connsiteX9" fmla="*/ 0 w 4124739"/>
              <a:gd name="connsiteY9" fmla="*/ 29817 h 218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4739" h="2186608">
                <a:moveTo>
                  <a:pt x="0" y="29817"/>
                </a:moveTo>
                <a:lnTo>
                  <a:pt x="487018" y="675861"/>
                </a:lnTo>
                <a:lnTo>
                  <a:pt x="914400" y="1321904"/>
                </a:lnTo>
                <a:lnTo>
                  <a:pt x="1361661" y="2107095"/>
                </a:lnTo>
                <a:lnTo>
                  <a:pt x="1401418" y="2186608"/>
                </a:lnTo>
                <a:lnTo>
                  <a:pt x="4124739" y="2136913"/>
                </a:lnTo>
                <a:lnTo>
                  <a:pt x="3756992" y="1451113"/>
                </a:lnTo>
                <a:lnTo>
                  <a:pt x="3419061" y="735495"/>
                </a:lnTo>
                <a:lnTo>
                  <a:pt x="3409122" y="0"/>
                </a:lnTo>
                <a:lnTo>
                  <a:pt x="0" y="29817"/>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9D2E4616-A52B-4B96-9B25-8C938A106967}"/>
              </a:ext>
            </a:extLst>
          </p:cNvPr>
          <p:cNvSpPr/>
          <p:nvPr/>
        </p:nvSpPr>
        <p:spPr>
          <a:xfrm>
            <a:off x="4432852" y="1530626"/>
            <a:ext cx="1441174" cy="1669774"/>
          </a:xfrm>
          <a:custGeom>
            <a:avLst/>
            <a:gdLst>
              <a:gd name="connsiteX0" fmla="*/ 0 w 1441174"/>
              <a:gd name="connsiteY0" fmla="*/ 89452 h 1669774"/>
              <a:gd name="connsiteX1" fmla="*/ 0 w 1441174"/>
              <a:gd name="connsiteY1" fmla="*/ 1103244 h 1669774"/>
              <a:gd name="connsiteX2" fmla="*/ 139148 w 1441174"/>
              <a:gd name="connsiteY2" fmla="*/ 1113183 h 1669774"/>
              <a:gd name="connsiteX3" fmla="*/ 139148 w 1441174"/>
              <a:gd name="connsiteY3" fmla="*/ 1222513 h 1669774"/>
              <a:gd name="connsiteX4" fmla="*/ 715618 w 1441174"/>
              <a:gd name="connsiteY4" fmla="*/ 1202635 h 1669774"/>
              <a:gd name="connsiteX5" fmla="*/ 745435 w 1441174"/>
              <a:gd name="connsiteY5" fmla="*/ 1351722 h 1669774"/>
              <a:gd name="connsiteX6" fmla="*/ 397565 w 1441174"/>
              <a:gd name="connsiteY6" fmla="*/ 1361661 h 1669774"/>
              <a:gd name="connsiteX7" fmla="*/ 387626 w 1441174"/>
              <a:gd name="connsiteY7" fmla="*/ 1620078 h 1669774"/>
              <a:gd name="connsiteX8" fmla="*/ 1391478 w 1441174"/>
              <a:gd name="connsiteY8" fmla="*/ 1669774 h 1669774"/>
              <a:gd name="connsiteX9" fmla="*/ 1441174 w 1441174"/>
              <a:gd name="connsiteY9" fmla="*/ 1659835 h 1669774"/>
              <a:gd name="connsiteX10" fmla="*/ 1152939 w 1441174"/>
              <a:gd name="connsiteY10" fmla="*/ 1063487 h 1669774"/>
              <a:gd name="connsiteX11" fmla="*/ 1073426 w 1441174"/>
              <a:gd name="connsiteY11" fmla="*/ 1013791 h 1669774"/>
              <a:gd name="connsiteX12" fmla="*/ 834887 w 1441174"/>
              <a:gd name="connsiteY12" fmla="*/ 596348 h 1669774"/>
              <a:gd name="connsiteX13" fmla="*/ 556591 w 1441174"/>
              <a:gd name="connsiteY13" fmla="*/ 129209 h 1669774"/>
              <a:gd name="connsiteX14" fmla="*/ 387626 w 1441174"/>
              <a:gd name="connsiteY14" fmla="*/ 49696 h 1669774"/>
              <a:gd name="connsiteX15" fmla="*/ 278296 w 1441174"/>
              <a:gd name="connsiteY15" fmla="*/ 0 h 1669774"/>
              <a:gd name="connsiteX16" fmla="*/ 198783 w 1441174"/>
              <a:gd name="connsiteY16" fmla="*/ 9939 h 1669774"/>
              <a:gd name="connsiteX17" fmla="*/ 178905 w 1441174"/>
              <a:gd name="connsiteY17" fmla="*/ 69574 h 1669774"/>
              <a:gd name="connsiteX18" fmla="*/ 59635 w 1441174"/>
              <a:gd name="connsiteY18" fmla="*/ 69574 h 1669774"/>
              <a:gd name="connsiteX19" fmla="*/ 0 w 1441174"/>
              <a:gd name="connsiteY19" fmla="*/ 89452 h 166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1174" h="1669774">
                <a:moveTo>
                  <a:pt x="0" y="89452"/>
                </a:moveTo>
                <a:lnTo>
                  <a:pt x="0" y="1103244"/>
                </a:lnTo>
                <a:lnTo>
                  <a:pt x="139148" y="1113183"/>
                </a:lnTo>
                <a:lnTo>
                  <a:pt x="139148" y="1222513"/>
                </a:lnTo>
                <a:lnTo>
                  <a:pt x="715618" y="1202635"/>
                </a:lnTo>
                <a:lnTo>
                  <a:pt x="745435" y="1351722"/>
                </a:lnTo>
                <a:lnTo>
                  <a:pt x="397565" y="1361661"/>
                </a:lnTo>
                <a:lnTo>
                  <a:pt x="387626" y="1620078"/>
                </a:lnTo>
                <a:lnTo>
                  <a:pt x="1391478" y="1669774"/>
                </a:lnTo>
                <a:lnTo>
                  <a:pt x="1441174" y="1659835"/>
                </a:lnTo>
                <a:lnTo>
                  <a:pt x="1152939" y="1063487"/>
                </a:lnTo>
                <a:lnTo>
                  <a:pt x="1073426" y="1013791"/>
                </a:lnTo>
                <a:lnTo>
                  <a:pt x="834887" y="596348"/>
                </a:lnTo>
                <a:lnTo>
                  <a:pt x="556591" y="129209"/>
                </a:lnTo>
                <a:lnTo>
                  <a:pt x="387626" y="49696"/>
                </a:lnTo>
                <a:lnTo>
                  <a:pt x="278296" y="0"/>
                </a:lnTo>
                <a:lnTo>
                  <a:pt x="198783" y="9939"/>
                </a:lnTo>
                <a:lnTo>
                  <a:pt x="178905" y="69574"/>
                </a:lnTo>
                <a:lnTo>
                  <a:pt x="59635" y="69574"/>
                </a:lnTo>
                <a:lnTo>
                  <a:pt x="0" y="89452"/>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B18944F-7C82-410B-B1D0-EBE7D6D85642}"/>
              </a:ext>
            </a:extLst>
          </p:cNvPr>
          <p:cNvSpPr/>
          <p:nvPr/>
        </p:nvSpPr>
        <p:spPr>
          <a:xfrm>
            <a:off x="1888435" y="1043609"/>
            <a:ext cx="1003852" cy="695739"/>
          </a:xfrm>
          <a:custGeom>
            <a:avLst/>
            <a:gdLst>
              <a:gd name="connsiteX0" fmla="*/ 39756 w 1003852"/>
              <a:gd name="connsiteY0" fmla="*/ 9939 h 695739"/>
              <a:gd name="connsiteX1" fmla="*/ 0 w 1003852"/>
              <a:gd name="connsiteY1" fmla="*/ 536713 h 695739"/>
              <a:gd name="connsiteX2" fmla="*/ 298174 w 1003852"/>
              <a:gd name="connsiteY2" fmla="*/ 506895 h 695739"/>
              <a:gd name="connsiteX3" fmla="*/ 308113 w 1003852"/>
              <a:gd name="connsiteY3" fmla="*/ 695739 h 695739"/>
              <a:gd name="connsiteX4" fmla="*/ 1003852 w 1003852"/>
              <a:gd name="connsiteY4" fmla="*/ 695739 h 695739"/>
              <a:gd name="connsiteX5" fmla="*/ 1003852 w 1003852"/>
              <a:gd name="connsiteY5" fmla="*/ 0 h 695739"/>
              <a:gd name="connsiteX6" fmla="*/ 39756 w 1003852"/>
              <a:gd name="connsiteY6" fmla="*/ 9939 h 6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852" h="695739">
                <a:moveTo>
                  <a:pt x="39756" y="9939"/>
                </a:moveTo>
                <a:lnTo>
                  <a:pt x="0" y="536713"/>
                </a:lnTo>
                <a:lnTo>
                  <a:pt x="298174" y="506895"/>
                </a:lnTo>
                <a:lnTo>
                  <a:pt x="308113" y="695739"/>
                </a:lnTo>
                <a:lnTo>
                  <a:pt x="1003852" y="695739"/>
                </a:lnTo>
                <a:lnTo>
                  <a:pt x="1003852" y="0"/>
                </a:lnTo>
                <a:lnTo>
                  <a:pt x="39756" y="9939"/>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80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794374-CAE1-ABD6-2EC4-DF4A1C1657B4}"/>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a leaf and hexagons&#10;&#10;Description automatically generated">
            <a:extLst>
              <a:ext uri="{FF2B5EF4-FFF2-40B4-BE49-F238E27FC236}">
                <a16:creationId xmlns:a16="http://schemas.microsoft.com/office/drawing/2014/main" id="{E83E4A20-6A79-453A-AB68-2613601541D8}"/>
              </a:ext>
            </a:extLst>
          </p:cNvPr>
          <p:cNvPicPr>
            <a:picLocks noChangeAspect="1"/>
          </p:cNvPicPr>
          <p:nvPr/>
        </p:nvPicPr>
        <p:blipFill rotWithShape="1">
          <a:blip r:embed="rId3"/>
          <a:srcRect l="9334" r="8889"/>
          <a:stretch/>
        </p:blipFill>
        <p:spPr>
          <a:xfrm>
            <a:off x="10998114" y="5502547"/>
            <a:ext cx="945700" cy="1156426"/>
          </a:xfrm>
          <a:prstGeom prst="rect">
            <a:avLst/>
          </a:prstGeom>
        </p:spPr>
      </p:pic>
      <p:sp>
        <p:nvSpPr>
          <p:cNvPr id="8" name="TextBox 7">
            <a:extLst>
              <a:ext uri="{FF2B5EF4-FFF2-40B4-BE49-F238E27FC236}">
                <a16:creationId xmlns:a16="http://schemas.microsoft.com/office/drawing/2014/main" id="{95307FDF-112A-4D2D-B48D-2721A1B39AA3}"/>
              </a:ext>
            </a:extLst>
          </p:cNvPr>
          <p:cNvSpPr txBox="1"/>
          <p:nvPr/>
        </p:nvSpPr>
        <p:spPr>
          <a:xfrm>
            <a:off x="490654" y="6358625"/>
            <a:ext cx="1114635" cy="407244"/>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4C1DF62-758F-4708-B85F-A1F3370EB47C}"/>
              </a:ext>
            </a:extLst>
          </p:cNvPr>
          <p:cNvSpPr txBox="1"/>
          <p:nvPr/>
        </p:nvSpPr>
        <p:spPr>
          <a:xfrm>
            <a:off x="3438647" y="306171"/>
            <a:ext cx="4105163" cy="400110"/>
          </a:xfrm>
          <a:prstGeom prst="rect">
            <a:avLst/>
          </a:prstGeom>
          <a:solidFill>
            <a:schemeClr val="bg1"/>
          </a:solidFill>
          <a:ln>
            <a:solidFill>
              <a:schemeClr val="bg1"/>
            </a:solidFill>
          </a:ln>
        </p:spPr>
        <p:txBody>
          <a:bodyPr wrap="none" rtlCol="0">
            <a:spAutoFit/>
          </a:bodyPr>
          <a:lstStyle/>
          <a:p>
            <a:r>
              <a:rPr lang="en-US" sz="2000" b="1" dirty="0"/>
              <a:t>Proposed Areas of Industrial Change</a:t>
            </a:r>
          </a:p>
        </p:txBody>
      </p:sp>
      <p:pic>
        <p:nvPicPr>
          <p:cNvPr id="13" name="Picture 12">
            <a:extLst>
              <a:ext uri="{FF2B5EF4-FFF2-40B4-BE49-F238E27FC236}">
                <a16:creationId xmlns:a16="http://schemas.microsoft.com/office/drawing/2014/main" id="{CAC21FD3-D3A2-49A3-8557-8A89BEC71E6D}"/>
              </a:ext>
            </a:extLst>
          </p:cNvPr>
          <p:cNvPicPr>
            <a:picLocks noChangeAspect="1"/>
          </p:cNvPicPr>
          <p:nvPr/>
        </p:nvPicPr>
        <p:blipFill>
          <a:blip r:embed="rId4"/>
          <a:stretch>
            <a:fillRect/>
          </a:stretch>
        </p:blipFill>
        <p:spPr>
          <a:xfrm>
            <a:off x="2078100" y="1244668"/>
            <a:ext cx="8794274" cy="4013131"/>
          </a:xfrm>
          <a:prstGeom prst="rect">
            <a:avLst/>
          </a:prstGeom>
        </p:spPr>
      </p:pic>
      <p:sp>
        <p:nvSpPr>
          <p:cNvPr id="14" name="Arrow: Down 13">
            <a:extLst>
              <a:ext uri="{FF2B5EF4-FFF2-40B4-BE49-F238E27FC236}">
                <a16:creationId xmlns:a16="http://schemas.microsoft.com/office/drawing/2014/main" id="{EA0AB7C0-84A9-4845-93D6-DEABB4462EEA}"/>
              </a:ext>
            </a:extLst>
          </p:cNvPr>
          <p:cNvSpPr/>
          <p:nvPr/>
        </p:nvSpPr>
        <p:spPr>
          <a:xfrm rot="5400000">
            <a:off x="4583247" y="2547327"/>
            <a:ext cx="216225" cy="8712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71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8182ACFB-76E7-0A6C-8689-374E6ABB1B60}"/>
              </a:ext>
            </a:extLst>
          </p:cNvPr>
          <p:cNvSpPr>
            <a:spLocks noGrp="1"/>
          </p:cNvSpPr>
          <p:nvPr>
            <p:ph type="body" sz="quarter" idx="16"/>
          </p:nvPr>
        </p:nvSpPr>
        <p:spPr>
          <a:xfrm>
            <a:off x="984811" y="1265158"/>
            <a:ext cx="5511818" cy="4665358"/>
          </a:xfrm>
        </p:spPr>
        <p:txBody>
          <a:bodyPr/>
          <a:lstStyle/>
          <a:p>
            <a:pPr marL="0" indent="0">
              <a:buNone/>
            </a:pPr>
            <a:r>
              <a:rPr lang="en-US" sz="2800" b="1" dirty="0">
                <a:solidFill>
                  <a:srgbClr val="00638B"/>
                </a:solidFill>
              </a:rPr>
              <a:t>Division I: General Provisions</a:t>
            </a:r>
          </a:p>
          <a:p>
            <a:pPr marL="0" indent="0">
              <a:buNone/>
            </a:pPr>
            <a:r>
              <a:rPr lang="en-US" sz="2800" b="1" dirty="0">
                <a:solidFill>
                  <a:srgbClr val="00638B"/>
                </a:solidFill>
              </a:rPr>
              <a:t>Division II: Zoning Regulations</a:t>
            </a:r>
          </a:p>
          <a:p>
            <a:pPr marL="0" indent="0">
              <a:buNone/>
            </a:pPr>
            <a:r>
              <a:rPr lang="en-US" sz="2800" b="1" dirty="0">
                <a:solidFill>
                  <a:srgbClr val="00638B"/>
                </a:solidFill>
              </a:rPr>
              <a:t>Division III: Citywide Standards</a:t>
            </a:r>
          </a:p>
          <a:p>
            <a:pPr marL="0" indent="0">
              <a:buNone/>
            </a:pPr>
            <a:r>
              <a:rPr lang="en-US" sz="2800" b="1" dirty="0">
                <a:solidFill>
                  <a:srgbClr val="00638B"/>
                </a:solidFill>
              </a:rPr>
              <a:t>Division IV: Administration and Procedures </a:t>
            </a:r>
          </a:p>
          <a:p>
            <a:pPr marL="0" indent="0">
              <a:buNone/>
            </a:pPr>
            <a:r>
              <a:rPr lang="en-US" sz="2800" b="1" dirty="0">
                <a:solidFill>
                  <a:srgbClr val="00638B"/>
                </a:solidFill>
              </a:rPr>
              <a:t>Division V: Definitions</a:t>
            </a:r>
          </a:p>
          <a:p>
            <a:pPr marL="0" indent="0">
              <a:buNone/>
            </a:pPr>
            <a:endParaRPr lang="en-US" sz="2800" b="1" dirty="0">
              <a:solidFill>
                <a:srgbClr val="898989"/>
              </a:solidFill>
            </a:endParaRPr>
          </a:p>
        </p:txBody>
      </p:sp>
      <p:sp>
        <p:nvSpPr>
          <p:cNvPr id="13" name="Text Placeholder 3">
            <a:extLst>
              <a:ext uri="{FF2B5EF4-FFF2-40B4-BE49-F238E27FC236}">
                <a16:creationId xmlns:a16="http://schemas.microsoft.com/office/drawing/2014/main" id="{698F4177-A469-1953-79B6-9AE7A120FF91}"/>
              </a:ext>
            </a:extLst>
          </p:cNvPr>
          <p:cNvSpPr>
            <a:spLocks noGrp="1"/>
          </p:cNvSpPr>
          <p:nvPr>
            <p:ph type="body" sz="quarter" idx="13"/>
          </p:nvPr>
        </p:nvSpPr>
        <p:spPr>
          <a:xfrm>
            <a:off x="265176" y="128016"/>
            <a:ext cx="10974324" cy="653321"/>
          </a:xfrm>
        </p:spPr>
        <p:txBody>
          <a:bodyPr/>
          <a:lstStyle/>
          <a:p>
            <a:r>
              <a:rPr lang="en-US" dirty="0"/>
              <a:t>Code Format</a:t>
            </a:r>
          </a:p>
        </p:txBody>
      </p:sp>
      <p:pic>
        <p:nvPicPr>
          <p:cNvPr id="2" name="Picture 1" descr="A logo with a leaf and hexagons&#10;&#10;Description automatically generated">
            <a:extLst>
              <a:ext uri="{FF2B5EF4-FFF2-40B4-BE49-F238E27FC236}">
                <a16:creationId xmlns:a16="http://schemas.microsoft.com/office/drawing/2014/main" id="{3FF34D57-2099-9C64-ED2B-F9F19A531E4D}"/>
              </a:ext>
            </a:extLst>
          </p:cNvPr>
          <p:cNvPicPr>
            <a:picLocks noChangeAspect="1"/>
          </p:cNvPicPr>
          <p:nvPr/>
        </p:nvPicPr>
        <p:blipFill rotWithShape="1">
          <a:blip r:embed="rId3">
            <a:clrChange>
              <a:clrFrom>
                <a:srgbClr val="FFFFFF"/>
              </a:clrFrom>
              <a:clrTo>
                <a:srgbClr val="FFFFFF">
                  <a:alpha val="0"/>
                </a:srgbClr>
              </a:clrTo>
            </a:clrChange>
          </a:blip>
          <a:srcRect l="9334" r="8889"/>
          <a:stretch/>
        </p:blipFill>
        <p:spPr>
          <a:xfrm>
            <a:off x="10287000" y="4317821"/>
            <a:ext cx="1564245" cy="1912799"/>
          </a:xfrm>
          <a:prstGeom prst="rect">
            <a:avLst/>
          </a:prstGeom>
        </p:spPr>
      </p:pic>
      <p:sp>
        <p:nvSpPr>
          <p:cNvPr id="3" name="Rectangle 2">
            <a:extLst>
              <a:ext uri="{FF2B5EF4-FFF2-40B4-BE49-F238E27FC236}">
                <a16:creationId xmlns:a16="http://schemas.microsoft.com/office/drawing/2014/main" id="{577B3DCB-F5F1-83CB-7835-1E3CFA4F1FA1}"/>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E3C72A-7606-46A1-9948-BA96ABB189B0}"/>
              </a:ext>
            </a:extLst>
          </p:cNvPr>
          <p:cNvSpPr/>
          <p:nvPr/>
        </p:nvSpPr>
        <p:spPr>
          <a:xfrm>
            <a:off x="908297" y="6493307"/>
            <a:ext cx="714139" cy="225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279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467194" y="186418"/>
            <a:ext cx="11526331" cy="653321"/>
          </a:xfrm>
        </p:spPr>
        <p:txBody>
          <a:bodyPr>
            <a:normAutofit fontScale="92500" lnSpcReduction="10000"/>
          </a:bodyPr>
          <a:lstStyle/>
          <a:p>
            <a:r>
              <a:rPr lang="en-US" dirty="0"/>
              <a:t>Development Standards – Industrial Zones</a:t>
            </a: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pic>
        <p:nvPicPr>
          <p:cNvPr id="4" name="Picture 3">
            <a:extLst>
              <a:ext uri="{FF2B5EF4-FFF2-40B4-BE49-F238E27FC236}">
                <a16:creationId xmlns:a16="http://schemas.microsoft.com/office/drawing/2014/main" id="{03416869-4AAD-4E6E-82B8-3CE54952601B}"/>
              </a:ext>
            </a:extLst>
          </p:cNvPr>
          <p:cNvPicPr>
            <a:picLocks noChangeAspect="1"/>
          </p:cNvPicPr>
          <p:nvPr/>
        </p:nvPicPr>
        <p:blipFill>
          <a:blip r:embed="rId4"/>
          <a:stretch>
            <a:fillRect/>
          </a:stretch>
        </p:blipFill>
        <p:spPr>
          <a:xfrm>
            <a:off x="2494514" y="1286496"/>
            <a:ext cx="6924675" cy="4086225"/>
          </a:xfrm>
          <a:prstGeom prst="rect">
            <a:avLst/>
          </a:prstGeom>
        </p:spPr>
      </p:pic>
    </p:spTree>
    <p:extLst>
      <p:ext uri="{BB962C8B-B14F-4D97-AF65-F5344CB8AC3E}">
        <p14:creationId xmlns:p14="http://schemas.microsoft.com/office/powerpoint/2010/main" val="345336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467194" y="186418"/>
            <a:ext cx="11526331" cy="653321"/>
          </a:xfrm>
        </p:spPr>
        <p:txBody>
          <a:bodyPr>
            <a:normAutofit fontScale="92500" lnSpcReduction="10000"/>
          </a:bodyPr>
          <a:lstStyle/>
          <a:p>
            <a:r>
              <a:rPr lang="en-US" dirty="0"/>
              <a:t>Development Standards – Industrial Zones</a:t>
            </a: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pic>
        <p:nvPicPr>
          <p:cNvPr id="6" name="Picture 5">
            <a:extLst>
              <a:ext uri="{FF2B5EF4-FFF2-40B4-BE49-F238E27FC236}">
                <a16:creationId xmlns:a16="http://schemas.microsoft.com/office/drawing/2014/main" id="{7B96AFFA-0860-48CF-A5B7-420A6B8E2735}"/>
              </a:ext>
            </a:extLst>
          </p:cNvPr>
          <p:cNvPicPr>
            <a:picLocks noChangeAspect="1"/>
          </p:cNvPicPr>
          <p:nvPr/>
        </p:nvPicPr>
        <p:blipFill>
          <a:blip r:embed="rId4"/>
          <a:stretch>
            <a:fillRect/>
          </a:stretch>
        </p:blipFill>
        <p:spPr>
          <a:xfrm>
            <a:off x="1109395" y="2385391"/>
            <a:ext cx="5260640" cy="2584174"/>
          </a:xfrm>
          <a:prstGeom prst="rect">
            <a:avLst/>
          </a:prstGeom>
        </p:spPr>
      </p:pic>
      <p:pic>
        <p:nvPicPr>
          <p:cNvPr id="8" name="Picture 7">
            <a:extLst>
              <a:ext uri="{FF2B5EF4-FFF2-40B4-BE49-F238E27FC236}">
                <a16:creationId xmlns:a16="http://schemas.microsoft.com/office/drawing/2014/main" id="{F45E4E69-B1F6-45D8-8AE5-5B27D3476F90}"/>
              </a:ext>
            </a:extLst>
          </p:cNvPr>
          <p:cNvPicPr>
            <a:picLocks noChangeAspect="1"/>
          </p:cNvPicPr>
          <p:nvPr/>
        </p:nvPicPr>
        <p:blipFill>
          <a:blip r:embed="rId5"/>
          <a:stretch>
            <a:fillRect/>
          </a:stretch>
        </p:blipFill>
        <p:spPr>
          <a:xfrm>
            <a:off x="1255760" y="1803242"/>
            <a:ext cx="5114275" cy="617735"/>
          </a:xfrm>
          <a:prstGeom prst="rect">
            <a:avLst/>
          </a:prstGeom>
        </p:spPr>
      </p:pic>
      <p:pic>
        <p:nvPicPr>
          <p:cNvPr id="11" name="Picture 10">
            <a:extLst>
              <a:ext uri="{FF2B5EF4-FFF2-40B4-BE49-F238E27FC236}">
                <a16:creationId xmlns:a16="http://schemas.microsoft.com/office/drawing/2014/main" id="{26EB381E-023D-4E21-B6A1-34BC37F75569}"/>
              </a:ext>
            </a:extLst>
          </p:cNvPr>
          <p:cNvPicPr>
            <a:picLocks noChangeAspect="1"/>
          </p:cNvPicPr>
          <p:nvPr/>
        </p:nvPicPr>
        <p:blipFill>
          <a:blip r:embed="rId6"/>
          <a:stretch>
            <a:fillRect/>
          </a:stretch>
        </p:blipFill>
        <p:spPr>
          <a:xfrm>
            <a:off x="6647001" y="1803242"/>
            <a:ext cx="5114274" cy="3088537"/>
          </a:xfrm>
          <a:prstGeom prst="rect">
            <a:avLst/>
          </a:prstGeom>
        </p:spPr>
      </p:pic>
      <p:sp>
        <p:nvSpPr>
          <p:cNvPr id="14" name="Rectangle: Rounded Corners 13">
            <a:extLst>
              <a:ext uri="{FF2B5EF4-FFF2-40B4-BE49-F238E27FC236}">
                <a16:creationId xmlns:a16="http://schemas.microsoft.com/office/drawing/2014/main" id="{D0A585FD-8BB6-48FF-9058-CC6517A7ACDA}"/>
              </a:ext>
            </a:extLst>
          </p:cNvPr>
          <p:cNvSpPr/>
          <p:nvPr/>
        </p:nvSpPr>
        <p:spPr>
          <a:xfrm>
            <a:off x="8776252" y="4184373"/>
            <a:ext cx="576470" cy="5168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8BA106C-6488-4465-85D8-A908DDB4AEA7}"/>
              </a:ext>
            </a:extLst>
          </p:cNvPr>
          <p:cNvPicPr>
            <a:picLocks noChangeAspect="1"/>
          </p:cNvPicPr>
          <p:nvPr/>
        </p:nvPicPr>
        <p:blipFill>
          <a:blip r:embed="rId7"/>
          <a:stretch>
            <a:fillRect/>
          </a:stretch>
        </p:blipFill>
        <p:spPr>
          <a:xfrm>
            <a:off x="6517731" y="5329559"/>
            <a:ext cx="5260641" cy="870411"/>
          </a:xfrm>
          <a:prstGeom prst="rect">
            <a:avLst/>
          </a:prstGeom>
          <a:ln>
            <a:solidFill>
              <a:schemeClr val="tx1"/>
            </a:solidFill>
          </a:ln>
        </p:spPr>
      </p:pic>
    </p:spTree>
    <p:extLst>
      <p:ext uri="{BB962C8B-B14F-4D97-AF65-F5344CB8AC3E}">
        <p14:creationId xmlns:p14="http://schemas.microsoft.com/office/powerpoint/2010/main" val="283303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467194" y="186418"/>
            <a:ext cx="11526331" cy="653321"/>
          </a:xfrm>
        </p:spPr>
        <p:txBody>
          <a:bodyPr>
            <a:normAutofit fontScale="92500" lnSpcReduction="10000"/>
          </a:bodyPr>
          <a:lstStyle/>
          <a:p>
            <a:r>
              <a:rPr lang="en-US" dirty="0"/>
              <a:t>Development Standards – Industrial Zones</a:t>
            </a: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pic>
        <p:nvPicPr>
          <p:cNvPr id="6" name="Picture 5">
            <a:extLst>
              <a:ext uri="{FF2B5EF4-FFF2-40B4-BE49-F238E27FC236}">
                <a16:creationId xmlns:a16="http://schemas.microsoft.com/office/drawing/2014/main" id="{6FB525A1-4550-4086-94F8-0C9448301D39}"/>
              </a:ext>
            </a:extLst>
          </p:cNvPr>
          <p:cNvPicPr>
            <a:picLocks noChangeAspect="1"/>
          </p:cNvPicPr>
          <p:nvPr/>
        </p:nvPicPr>
        <p:blipFill>
          <a:blip r:embed="rId4"/>
          <a:stretch>
            <a:fillRect/>
          </a:stretch>
        </p:blipFill>
        <p:spPr>
          <a:xfrm>
            <a:off x="467194" y="1338876"/>
            <a:ext cx="9937136" cy="3221694"/>
          </a:xfrm>
          <a:prstGeom prst="rect">
            <a:avLst/>
          </a:prstGeom>
        </p:spPr>
      </p:pic>
    </p:spTree>
    <p:extLst>
      <p:ext uri="{BB962C8B-B14F-4D97-AF65-F5344CB8AC3E}">
        <p14:creationId xmlns:p14="http://schemas.microsoft.com/office/powerpoint/2010/main" val="163889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698F4177-A469-1953-79B6-9AE7A120FF91}"/>
              </a:ext>
            </a:extLst>
          </p:cNvPr>
          <p:cNvSpPr>
            <a:spLocks noGrp="1"/>
          </p:cNvSpPr>
          <p:nvPr>
            <p:ph type="body" sz="quarter" idx="13"/>
          </p:nvPr>
        </p:nvSpPr>
        <p:spPr>
          <a:xfrm>
            <a:off x="265176" y="128016"/>
            <a:ext cx="10974324" cy="653321"/>
          </a:xfrm>
        </p:spPr>
        <p:txBody>
          <a:bodyPr/>
          <a:lstStyle/>
          <a:p>
            <a:r>
              <a:rPr lang="en-US" dirty="0"/>
              <a:t>Division II: Zoning Regulations</a:t>
            </a:r>
          </a:p>
        </p:txBody>
      </p:sp>
      <p:sp>
        <p:nvSpPr>
          <p:cNvPr id="2" name="Text Placeholder 1">
            <a:extLst>
              <a:ext uri="{FF2B5EF4-FFF2-40B4-BE49-F238E27FC236}">
                <a16:creationId xmlns:a16="http://schemas.microsoft.com/office/drawing/2014/main" id="{5595BDCE-23AB-FCA6-913A-090E1870636C}"/>
              </a:ext>
            </a:extLst>
          </p:cNvPr>
          <p:cNvSpPr>
            <a:spLocks noGrp="1"/>
          </p:cNvSpPr>
          <p:nvPr>
            <p:ph type="body" sz="quarter" idx="14"/>
          </p:nvPr>
        </p:nvSpPr>
        <p:spPr>
          <a:xfrm>
            <a:off x="235839" y="1094844"/>
            <a:ext cx="8550810" cy="565790"/>
          </a:xfrm>
        </p:spPr>
        <p:txBody>
          <a:bodyPr/>
          <a:lstStyle/>
          <a:p>
            <a:r>
              <a:rPr lang="en-US" dirty="0"/>
              <a:t>17.56: Building and Site Design Standards</a:t>
            </a:r>
          </a:p>
        </p:txBody>
      </p:sp>
      <p:cxnSp>
        <p:nvCxnSpPr>
          <p:cNvPr id="4" name="Straight Arrow Connector 3">
            <a:extLst>
              <a:ext uri="{FF2B5EF4-FFF2-40B4-BE49-F238E27FC236}">
                <a16:creationId xmlns:a16="http://schemas.microsoft.com/office/drawing/2014/main" id="{AA682732-BC02-63D6-1B72-C626DA38CD72}"/>
              </a:ext>
            </a:extLst>
          </p:cNvPr>
          <p:cNvCxnSpPr>
            <a:cxnSpLocks/>
          </p:cNvCxnSpPr>
          <p:nvPr/>
        </p:nvCxnSpPr>
        <p:spPr>
          <a:xfrm>
            <a:off x="5504421" y="5293952"/>
            <a:ext cx="320523" cy="0"/>
          </a:xfrm>
          <a:prstGeom prst="straightConnector1">
            <a:avLst/>
          </a:prstGeom>
          <a:ln w="12700">
            <a:solidFill>
              <a:srgbClr val="00638B"/>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60F24116-E9F7-493C-44EF-516EB384130F}"/>
              </a:ext>
            </a:extLst>
          </p:cNvPr>
          <p:cNvSpPr txBox="1">
            <a:spLocks/>
          </p:cNvSpPr>
          <p:nvPr/>
        </p:nvSpPr>
        <p:spPr>
          <a:xfrm>
            <a:off x="5824944" y="2064181"/>
            <a:ext cx="3168142" cy="10922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800" b="1" kern="1200">
                <a:solidFill>
                  <a:schemeClr val="tx1"/>
                </a:solidFill>
                <a:latin typeface="+mn-lt"/>
                <a:ea typeface="+mn-ea"/>
                <a:cs typeface="+mn-cs"/>
              </a:defRPr>
            </a:lvl1pPr>
            <a:lvl2pPr marL="457200" indent="-342900" algn="l" defTabSz="914400" rtl="0" eaLnBrk="1" latinLnBrk="0" hangingPunct="1">
              <a:lnSpc>
                <a:spcPct val="90000"/>
              </a:lnSpc>
              <a:spcBef>
                <a:spcPts val="500"/>
              </a:spcBef>
              <a:buSzPct val="100000"/>
              <a:buFont typeface="Arial" panose="020B0604020202020204" pitchFamily="34" charset="0"/>
              <a:buChar char="•"/>
              <a:defRPr sz="2400" b="1" kern="1200">
                <a:solidFill>
                  <a:schemeClr val="tx1"/>
                </a:solidFill>
                <a:latin typeface="+mn-lt"/>
                <a:ea typeface="+mn-ea"/>
                <a:cs typeface="+mn-cs"/>
              </a:defRPr>
            </a:lvl2pPr>
            <a:lvl3pPr marL="731520" indent="-285750" algn="l" defTabSz="914400" rtl="0" eaLnBrk="1" latinLnBrk="0" hangingPunct="1">
              <a:lnSpc>
                <a:spcPct val="90000"/>
              </a:lnSpc>
              <a:spcBef>
                <a:spcPts val="500"/>
              </a:spcBef>
              <a:buFont typeface="Courier New" panose="02070309020205020404" pitchFamily="49" charset="0"/>
              <a:buChar char="o"/>
              <a:defRPr sz="2000" i="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Font typeface="Arial" panose="020B0604020202020204" pitchFamily="34" charset="0"/>
              <a:buChar char="•"/>
            </a:pPr>
            <a:endParaRPr lang="en-US" sz="1800" dirty="0">
              <a:solidFill>
                <a:srgbClr val="00638B"/>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0D183048-37EA-9869-B153-4E8388360C98}"/>
              </a:ext>
            </a:extLst>
          </p:cNvPr>
          <p:cNvSpPr txBox="1">
            <a:spLocks/>
          </p:cNvSpPr>
          <p:nvPr/>
        </p:nvSpPr>
        <p:spPr>
          <a:xfrm>
            <a:off x="282139" y="1760768"/>
            <a:ext cx="5382544" cy="4022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Arial" panose="020B0604020202020204" pitchFamily="34" charset="0"/>
                <a:ea typeface="Nirmala Text"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spcAft>
                <a:spcPts val="600"/>
              </a:spcAft>
              <a:buSzPct val="75000"/>
              <a:buFont typeface="Courier New" panose="02070309020205020404" pitchFamily="49" charset="0"/>
              <a:buChar char="o"/>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4128" indent="-1024128" defTabSz="1024128">
              <a:buFont typeface="Arial" panose="020B0604020202020204" pitchFamily="34" charset="0"/>
              <a:buNone/>
            </a:pPr>
            <a:r>
              <a:rPr lang="en-US" sz="1600" b="1" dirty="0">
                <a:solidFill>
                  <a:schemeClr val="bg1">
                    <a:lumMod val="85000"/>
                  </a:schemeClr>
                </a:solidFill>
              </a:rPr>
              <a:t>17.56.010  General Design Standards</a:t>
            </a:r>
          </a:p>
          <a:p>
            <a:pPr marL="1024128" indent="-1024128" defTabSz="1024128">
              <a:buFont typeface="Arial" panose="020B0604020202020204" pitchFamily="34" charset="0"/>
              <a:buNone/>
            </a:pPr>
            <a:r>
              <a:rPr lang="en-US" sz="1600" b="1" dirty="0">
                <a:solidFill>
                  <a:schemeClr val="bg1">
                    <a:lumMod val="85000"/>
                  </a:schemeClr>
                </a:solidFill>
              </a:rPr>
              <a:t>17.56.020  Single-Family and Duplex Design Standards</a:t>
            </a:r>
          </a:p>
          <a:p>
            <a:pPr marL="1024128" indent="-1024128" defTabSz="1024128">
              <a:buFont typeface="Arial" panose="020B0604020202020204" pitchFamily="34" charset="0"/>
              <a:buNone/>
            </a:pPr>
            <a:r>
              <a:rPr lang="en-US" sz="1600" b="1" dirty="0">
                <a:solidFill>
                  <a:schemeClr val="bg1">
                    <a:lumMod val="85000"/>
                  </a:schemeClr>
                </a:solidFill>
              </a:rPr>
              <a:t>17.56.030  Multi-Unit Design Standards</a:t>
            </a:r>
          </a:p>
          <a:p>
            <a:pPr marL="1024128" indent="-1024128" defTabSz="1024128">
              <a:buFont typeface="Arial" panose="020B0604020202020204" pitchFamily="34" charset="0"/>
              <a:buNone/>
            </a:pPr>
            <a:r>
              <a:rPr lang="en-US" sz="1600" b="1" dirty="0">
                <a:solidFill>
                  <a:schemeClr val="bg1">
                    <a:lumMod val="85000"/>
                  </a:schemeClr>
                </a:solidFill>
              </a:rPr>
              <a:t>17.56.040  Small Lot Subdivision Design Standards</a:t>
            </a:r>
          </a:p>
          <a:p>
            <a:pPr marL="1024128" indent="-1024128" defTabSz="1024128">
              <a:buFont typeface="Arial" panose="020B0604020202020204" pitchFamily="34" charset="0"/>
              <a:buNone/>
            </a:pPr>
            <a:r>
              <a:rPr lang="en-US" sz="1600" b="1" dirty="0">
                <a:solidFill>
                  <a:schemeClr val="bg1">
                    <a:lumMod val="85000"/>
                  </a:schemeClr>
                </a:solidFill>
              </a:rPr>
              <a:t>17.56.050  Preservation/Restoration of and Additions to Historic Structures</a:t>
            </a:r>
          </a:p>
          <a:p>
            <a:pPr marL="1024128" indent="-1024128" defTabSz="1024128">
              <a:buFont typeface="Arial" panose="020B0604020202020204" pitchFamily="34" charset="0"/>
              <a:buNone/>
            </a:pPr>
            <a:r>
              <a:rPr lang="en-US" sz="1600" b="1" dirty="0">
                <a:solidFill>
                  <a:schemeClr val="bg1">
                    <a:lumMod val="85000"/>
                  </a:schemeClr>
                </a:solidFill>
              </a:rPr>
              <a:t>17.56.060  New Development or Renovation of Non-Historic Structures Design Standards in the Downtown Zones</a:t>
            </a:r>
          </a:p>
          <a:p>
            <a:pPr marL="1024128" indent="-1024128" defTabSz="1024128">
              <a:buNone/>
            </a:pPr>
            <a:r>
              <a:rPr lang="en-US" sz="1600" b="1" dirty="0"/>
              <a:t>17.56.070  Mixed Use, Commercial and </a:t>
            </a:r>
            <a:r>
              <a:rPr lang="en-US" sz="1600" b="1" dirty="0">
                <a:highlight>
                  <a:srgbClr val="FFE8C4"/>
                </a:highlight>
              </a:rPr>
              <a:t>Employment Zones</a:t>
            </a:r>
            <a:r>
              <a:rPr lang="en-US" sz="1600" b="1" dirty="0"/>
              <a:t> Design Standards</a:t>
            </a:r>
          </a:p>
          <a:p>
            <a:pPr marL="1024128" indent="-1024128" defTabSz="1024128">
              <a:buFont typeface="Arial" panose="020B0604020202020204" pitchFamily="34" charset="0"/>
              <a:buNone/>
            </a:pPr>
            <a:r>
              <a:rPr lang="en-US" sz="1600" b="1" dirty="0">
                <a:solidFill>
                  <a:schemeClr val="bg1">
                    <a:lumMod val="85000"/>
                  </a:schemeClr>
                </a:solidFill>
              </a:rPr>
              <a:t>17.56.080  Public Facilities and Open Space Zones Design Standards</a:t>
            </a:r>
          </a:p>
        </p:txBody>
      </p:sp>
      <p:sp>
        <p:nvSpPr>
          <p:cNvPr id="15" name="TextBox 14">
            <a:extLst>
              <a:ext uri="{FF2B5EF4-FFF2-40B4-BE49-F238E27FC236}">
                <a16:creationId xmlns:a16="http://schemas.microsoft.com/office/drawing/2014/main" id="{63A95CD8-1B92-480F-9C04-3B831E0FCCEA}"/>
              </a:ext>
            </a:extLst>
          </p:cNvPr>
          <p:cNvSpPr txBox="1"/>
          <p:nvPr/>
        </p:nvSpPr>
        <p:spPr>
          <a:xfrm>
            <a:off x="6401450" y="1957250"/>
            <a:ext cx="5382544" cy="1077218"/>
          </a:xfrm>
          <a:prstGeom prst="rect">
            <a:avLst/>
          </a:prstGeom>
          <a:noFill/>
          <a:ln>
            <a:solidFill>
              <a:schemeClr val="tx1"/>
            </a:solidFill>
          </a:ln>
        </p:spPr>
        <p:txBody>
          <a:bodyPr wrap="square">
            <a:spAutoFit/>
          </a:bodyPr>
          <a:lstStyle/>
          <a:p>
            <a:r>
              <a:rPr lang="en-US" sz="1600" b="0" i="0" u="none" strike="noStrike" baseline="0" dirty="0">
                <a:solidFill>
                  <a:srgbClr val="000000"/>
                </a:solidFill>
              </a:rPr>
              <a:t>E. </a:t>
            </a:r>
            <a:r>
              <a:rPr lang="en-US" sz="1600" b="1" i="0" u="none" strike="noStrike" baseline="0" dirty="0">
                <a:solidFill>
                  <a:srgbClr val="000000"/>
                </a:solidFill>
              </a:rPr>
              <a:t>Industrial Building Frontage Design. </a:t>
            </a:r>
            <a:r>
              <a:rPr lang="en-US" sz="1600" b="0" i="0" u="none" strike="noStrike" baseline="0" dirty="0">
                <a:solidFill>
                  <a:srgbClr val="000000"/>
                </a:solidFill>
              </a:rPr>
              <a:t>Street-facing façades shall include applied surface elements or detailing to promote visual interest. This may include but is not limited to moldings/trim, brackets, niches, and decorative entrances. </a:t>
            </a:r>
          </a:p>
        </p:txBody>
      </p:sp>
    </p:spTree>
    <p:extLst>
      <p:ext uri="{BB962C8B-B14F-4D97-AF65-F5344CB8AC3E}">
        <p14:creationId xmlns:p14="http://schemas.microsoft.com/office/powerpoint/2010/main" val="158033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698F4177-A469-1953-79B6-9AE7A120FF91}"/>
              </a:ext>
            </a:extLst>
          </p:cNvPr>
          <p:cNvSpPr>
            <a:spLocks noGrp="1"/>
          </p:cNvSpPr>
          <p:nvPr>
            <p:ph type="body" sz="quarter" idx="13"/>
          </p:nvPr>
        </p:nvSpPr>
        <p:spPr>
          <a:xfrm>
            <a:off x="265176" y="128016"/>
            <a:ext cx="10974324" cy="653321"/>
          </a:xfrm>
        </p:spPr>
        <p:txBody>
          <a:bodyPr/>
          <a:lstStyle/>
          <a:p>
            <a:r>
              <a:rPr lang="en-US" dirty="0"/>
              <a:t>Division II: Zoning Regulations</a:t>
            </a:r>
          </a:p>
        </p:txBody>
      </p:sp>
      <p:sp>
        <p:nvSpPr>
          <p:cNvPr id="2" name="Text Placeholder 1">
            <a:extLst>
              <a:ext uri="{FF2B5EF4-FFF2-40B4-BE49-F238E27FC236}">
                <a16:creationId xmlns:a16="http://schemas.microsoft.com/office/drawing/2014/main" id="{5595BDCE-23AB-FCA6-913A-090E1870636C}"/>
              </a:ext>
            </a:extLst>
          </p:cNvPr>
          <p:cNvSpPr>
            <a:spLocks noGrp="1"/>
          </p:cNvSpPr>
          <p:nvPr>
            <p:ph type="body" sz="quarter" idx="14"/>
          </p:nvPr>
        </p:nvSpPr>
        <p:spPr>
          <a:xfrm>
            <a:off x="235839" y="1094844"/>
            <a:ext cx="8550810" cy="565790"/>
          </a:xfrm>
        </p:spPr>
        <p:txBody>
          <a:bodyPr/>
          <a:lstStyle/>
          <a:p>
            <a:r>
              <a:rPr lang="en-US" dirty="0"/>
              <a:t>17.56: Building and Site Design Standards</a:t>
            </a:r>
          </a:p>
        </p:txBody>
      </p:sp>
      <p:cxnSp>
        <p:nvCxnSpPr>
          <p:cNvPr id="4" name="Straight Arrow Connector 3">
            <a:extLst>
              <a:ext uri="{FF2B5EF4-FFF2-40B4-BE49-F238E27FC236}">
                <a16:creationId xmlns:a16="http://schemas.microsoft.com/office/drawing/2014/main" id="{AA682732-BC02-63D6-1B72-C626DA38CD72}"/>
              </a:ext>
            </a:extLst>
          </p:cNvPr>
          <p:cNvCxnSpPr>
            <a:cxnSpLocks/>
          </p:cNvCxnSpPr>
          <p:nvPr/>
        </p:nvCxnSpPr>
        <p:spPr>
          <a:xfrm>
            <a:off x="5504421" y="5293952"/>
            <a:ext cx="320523" cy="0"/>
          </a:xfrm>
          <a:prstGeom prst="straightConnector1">
            <a:avLst/>
          </a:prstGeom>
          <a:ln w="12700">
            <a:solidFill>
              <a:srgbClr val="00638B"/>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60F24116-E9F7-493C-44EF-516EB384130F}"/>
              </a:ext>
            </a:extLst>
          </p:cNvPr>
          <p:cNvSpPr txBox="1">
            <a:spLocks/>
          </p:cNvSpPr>
          <p:nvPr/>
        </p:nvSpPr>
        <p:spPr>
          <a:xfrm>
            <a:off x="5824944" y="2064181"/>
            <a:ext cx="3168142" cy="10922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800" b="1" kern="1200">
                <a:solidFill>
                  <a:schemeClr val="tx1"/>
                </a:solidFill>
                <a:latin typeface="+mn-lt"/>
                <a:ea typeface="+mn-ea"/>
                <a:cs typeface="+mn-cs"/>
              </a:defRPr>
            </a:lvl1pPr>
            <a:lvl2pPr marL="457200" indent="-342900" algn="l" defTabSz="914400" rtl="0" eaLnBrk="1" latinLnBrk="0" hangingPunct="1">
              <a:lnSpc>
                <a:spcPct val="90000"/>
              </a:lnSpc>
              <a:spcBef>
                <a:spcPts val="500"/>
              </a:spcBef>
              <a:buSzPct val="100000"/>
              <a:buFont typeface="Arial" panose="020B0604020202020204" pitchFamily="34" charset="0"/>
              <a:buChar char="•"/>
              <a:defRPr sz="2400" b="1" kern="1200">
                <a:solidFill>
                  <a:schemeClr val="tx1"/>
                </a:solidFill>
                <a:latin typeface="+mn-lt"/>
                <a:ea typeface="+mn-ea"/>
                <a:cs typeface="+mn-cs"/>
              </a:defRPr>
            </a:lvl2pPr>
            <a:lvl3pPr marL="731520" indent="-285750" algn="l" defTabSz="914400" rtl="0" eaLnBrk="1" latinLnBrk="0" hangingPunct="1">
              <a:lnSpc>
                <a:spcPct val="90000"/>
              </a:lnSpc>
              <a:spcBef>
                <a:spcPts val="500"/>
              </a:spcBef>
              <a:buFont typeface="Courier New" panose="02070309020205020404" pitchFamily="49" charset="0"/>
              <a:buChar char="o"/>
              <a:defRPr sz="2000" i="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Font typeface="Arial" panose="020B0604020202020204" pitchFamily="34" charset="0"/>
              <a:buChar char="•"/>
            </a:pPr>
            <a:endParaRPr lang="en-US" sz="1800" dirty="0">
              <a:solidFill>
                <a:srgbClr val="00638B"/>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0D183048-37EA-9869-B153-4E8388360C98}"/>
              </a:ext>
            </a:extLst>
          </p:cNvPr>
          <p:cNvSpPr txBox="1">
            <a:spLocks/>
          </p:cNvSpPr>
          <p:nvPr/>
        </p:nvSpPr>
        <p:spPr>
          <a:xfrm>
            <a:off x="282139" y="1760768"/>
            <a:ext cx="5382544" cy="4022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Arial" panose="020B0604020202020204" pitchFamily="34" charset="0"/>
                <a:ea typeface="Nirmala Text"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spcAft>
                <a:spcPts val="600"/>
              </a:spcAft>
              <a:buSzPct val="75000"/>
              <a:buFont typeface="Courier New" panose="02070309020205020404" pitchFamily="49" charset="0"/>
              <a:buChar char="o"/>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4128" indent="-1024128" defTabSz="1024128">
              <a:buFont typeface="Arial" panose="020B0604020202020204" pitchFamily="34" charset="0"/>
              <a:buNone/>
            </a:pPr>
            <a:r>
              <a:rPr lang="en-US" sz="1600" b="1" dirty="0">
                <a:solidFill>
                  <a:schemeClr val="bg1">
                    <a:lumMod val="85000"/>
                  </a:schemeClr>
                </a:solidFill>
              </a:rPr>
              <a:t>17.56.010  General Design Standards</a:t>
            </a:r>
          </a:p>
          <a:p>
            <a:pPr marL="1024128" indent="-1024128" defTabSz="1024128">
              <a:buFont typeface="Arial" panose="020B0604020202020204" pitchFamily="34" charset="0"/>
              <a:buNone/>
            </a:pPr>
            <a:r>
              <a:rPr lang="en-US" sz="1600" b="1" dirty="0">
                <a:solidFill>
                  <a:schemeClr val="bg1">
                    <a:lumMod val="85000"/>
                  </a:schemeClr>
                </a:solidFill>
              </a:rPr>
              <a:t>17.56.020  Single-Family and Duplex Design Standards</a:t>
            </a:r>
          </a:p>
          <a:p>
            <a:pPr marL="1024128" indent="-1024128" defTabSz="1024128">
              <a:buFont typeface="Arial" panose="020B0604020202020204" pitchFamily="34" charset="0"/>
              <a:buNone/>
            </a:pPr>
            <a:r>
              <a:rPr lang="en-US" sz="1600" b="1" dirty="0">
                <a:solidFill>
                  <a:schemeClr val="bg1">
                    <a:lumMod val="85000"/>
                  </a:schemeClr>
                </a:solidFill>
              </a:rPr>
              <a:t>17.56.030  Multi-Unit Design Standards</a:t>
            </a:r>
          </a:p>
          <a:p>
            <a:pPr marL="1024128" indent="-1024128" defTabSz="1024128">
              <a:buFont typeface="Arial" panose="020B0604020202020204" pitchFamily="34" charset="0"/>
              <a:buNone/>
            </a:pPr>
            <a:r>
              <a:rPr lang="en-US" sz="1600" b="1" dirty="0">
                <a:solidFill>
                  <a:schemeClr val="bg1">
                    <a:lumMod val="85000"/>
                  </a:schemeClr>
                </a:solidFill>
              </a:rPr>
              <a:t>17.56.040  Small Lot Subdivision Design Standards</a:t>
            </a:r>
          </a:p>
          <a:p>
            <a:pPr marL="1024128" indent="-1024128" defTabSz="1024128">
              <a:buFont typeface="Arial" panose="020B0604020202020204" pitchFamily="34" charset="0"/>
              <a:buNone/>
            </a:pPr>
            <a:r>
              <a:rPr lang="en-US" sz="1600" b="1" dirty="0">
                <a:solidFill>
                  <a:schemeClr val="bg1">
                    <a:lumMod val="85000"/>
                  </a:schemeClr>
                </a:solidFill>
              </a:rPr>
              <a:t>17.56.050  Preservation/Restoration of and Additions to Historic Structures</a:t>
            </a:r>
          </a:p>
          <a:p>
            <a:pPr marL="1024128" indent="-1024128" defTabSz="1024128">
              <a:buFont typeface="Arial" panose="020B0604020202020204" pitchFamily="34" charset="0"/>
              <a:buNone/>
            </a:pPr>
            <a:r>
              <a:rPr lang="en-US" sz="1600" b="1" dirty="0">
                <a:solidFill>
                  <a:schemeClr val="bg1">
                    <a:lumMod val="85000"/>
                  </a:schemeClr>
                </a:solidFill>
              </a:rPr>
              <a:t>17.56.060  New Development or Renovation of Non-Historic Structures Design Standards in the Downtown Zones</a:t>
            </a:r>
          </a:p>
          <a:p>
            <a:pPr marL="1024128" indent="-1024128" defTabSz="1024128">
              <a:buNone/>
            </a:pPr>
            <a:r>
              <a:rPr lang="en-US" sz="1600" b="1" dirty="0"/>
              <a:t>17.56.070  Mixed Use, Commercial and </a:t>
            </a:r>
            <a:r>
              <a:rPr lang="en-US" sz="1600" b="1" dirty="0">
                <a:highlight>
                  <a:srgbClr val="FFE8C4"/>
                </a:highlight>
              </a:rPr>
              <a:t>Employment Zones</a:t>
            </a:r>
            <a:r>
              <a:rPr lang="en-US" sz="1600" b="1" dirty="0"/>
              <a:t> Design Standards</a:t>
            </a:r>
          </a:p>
          <a:p>
            <a:pPr marL="1024128" indent="-1024128" defTabSz="1024128">
              <a:buFont typeface="Arial" panose="020B0604020202020204" pitchFamily="34" charset="0"/>
              <a:buNone/>
            </a:pPr>
            <a:r>
              <a:rPr lang="en-US" sz="1600" b="1" dirty="0">
                <a:solidFill>
                  <a:schemeClr val="bg1">
                    <a:lumMod val="85000"/>
                  </a:schemeClr>
                </a:solidFill>
              </a:rPr>
              <a:t>17.56.080  Public Facilities and Open Space Zones Design Standards</a:t>
            </a:r>
          </a:p>
        </p:txBody>
      </p:sp>
      <p:pic>
        <p:nvPicPr>
          <p:cNvPr id="10" name="Picture 9">
            <a:extLst>
              <a:ext uri="{FF2B5EF4-FFF2-40B4-BE49-F238E27FC236}">
                <a16:creationId xmlns:a16="http://schemas.microsoft.com/office/drawing/2014/main" id="{E71C994A-7B0A-49F7-A3E7-F0C3B74F4C70}"/>
              </a:ext>
            </a:extLst>
          </p:cNvPr>
          <p:cNvPicPr>
            <a:picLocks noChangeAspect="1"/>
          </p:cNvPicPr>
          <p:nvPr/>
        </p:nvPicPr>
        <p:blipFill>
          <a:blip r:embed="rId3"/>
          <a:stretch>
            <a:fillRect/>
          </a:stretch>
        </p:blipFill>
        <p:spPr>
          <a:xfrm>
            <a:off x="5844043" y="1660634"/>
            <a:ext cx="6045473" cy="2311985"/>
          </a:xfrm>
          <a:prstGeom prst="rect">
            <a:avLst/>
          </a:prstGeom>
          <a:ln>
            <a:solidFill>
              <a:schemeClr val="tx1"/>
            </a:solidFill>
          </a:ln>
        </p:spPr>
      </p:pic>
      <p:pic>
        <p:nvPicPr>
          <p:cNvPr id="6" name="Picture 5">
            <a:extLst>
              <a:ext uri="{FF2B5EF4-FFF2-40B4-BE49-F238E27FC236}">
                <a16:creationId xmlns:a16="http://schemas.microsoft.com/office/drawing/2014/main" id="{4F099ECE-2D18-4F25-B55F-5D855E8D5EBF}"/>
              </a:ext>
            </a:extLst>
          </p:cNvPr>
          <p:cNvPicPr>
            <a:picLocks noChangeAspect="1"/>
          </p:cNvPicPr>
          <p:nvPr/>
        </p:nvPicPr>
        <p:blipFill>
          <a:blip r:embed="rId4"/>
          <a:stretch>
            <a:fillRect/>
          </a:stretch>
        </p:blipFill>
        <p:spPr>
          <a:xfrm>
            <a:off x="7159436" y="4033089"/>
            <a:ext cx="3667300" cy="2399592"/>
          </a:xfrm>
          <a:prstGeom prst="rect">
            <a:avLst/>
          </a:prstGeom>
        </p:spPr>
      </p:pic>
      <p:sp>
        <p:nvSpPr>
          <p:cNvPr id="12" name="Arrow: Down 11">
            <a:extLst>
              <a:ext uri="{FF2B5EF4-FFF2-40B4-BE49-F238E27FC236}">
                <a16:creationId xmlns:a16="http://schemas.microsoft.com/office/drawing/2014/main" id="{3EEDB276-814E-49E3-9072-03013F2E5FAB}"/>
              </a:ext>
            </a:extLst>
          </p:cNvPr>
          <p:cNvSpPr/>
          <p:nvPr/>
        </p:nvSpPr>
        <p:spPr>
          <a:xfrm rot="5400000">
            <a:off x="10879689" y="5613547"/>
            <a:ext cx="146649" cy="871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62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BAA0E54-2CD8-BD94-565C-4CA0F03B1BE0}"/>
              </a:ext>
            </a:extLst>
          </p:cNvPr>
          <p:cNvSpPr>
            <a:spLocks noGrp="1"/>
          </p:cNvSpPr>
          <p:nvPr>
            <p:ph type="body" sz="quarter" idx="16"/>
          </p:nvPr>
        </p:nvSpPr>
        <p:spPr>
          <a:xfrm>
            <a:off x="777240" y="2818540"/>
            <a:ext cx="9970850" cy="2180036"/>
          </a:xfrm>
        </p:spPr>
        <p:txBody>
          <a:bodyPr/>
          <a:lstStyle/>
          <a:p>
            <a:pPr marL="0" marR="0" indent="0" algn="ctr">
              <a:lnSpc>
                <a:spcPct val="115000"/>
              </a:lnSpc>
              <a:spcBef>
                <a:spcPts val="0"/>
              </a:spcBef>
              <a:spcAft>
                <a:spcPts val="0"/>
              </a:spcAft>
              <a:buNone/>
            </a:pPr>
            <a:r>
              <a:rPr lang="en-US" sz="6000" b="1" dirty="0">
                <a:ea typeface="Calibri" panose="020F0502020204030204" pitchFamily="34" charset="0"/>
              </a:rPr>
              <a:t>HIGHLIGHTS </a:t>
            </a:r>
            <a:endParaRPr lang="en-US" sz="6000" b="1" dirty="0">
              <a:effectLst/>
              <a:ea typeface="Calibri" panose="020F0502020204030204" pitchFamily="34" charset="0"/>
            </a:endParaRPr>
          </a:p>
          <a:p>
            <a:endParaRPr lang="en-US" dirty="0"/>
          </a:p>
        </p:txBody>
      </p:sp>
      <p:pic>
        <p:nvPicPr>
          <p:cNvPr id="3" name="Picture 2" descr="A logo with a leaf and hexagons&#10;&#10;Description automatically generated">
            <a:extLst>
              <a:ext uri="{FF2B5EF4-FFF2-40B4-BE49-F238E27FC236}">
                <a16:creationId xmlns:a16="http://schemas.microsoft.com/office/drawing/2014/main" id="{108B2F7B-D821-61CA-DB1A-61BE1184F5CA}"/>
              </a:ext>
            </a:extLst>
          </p:cNvPr>
          <p:cNvPicPr>
            <a:picLocks noChangeAspect="1"/>
          </p:cNvPicPr>
          <p:nvPr/>
        </p:nvPicPr>
        <p:blipFill rotWithShape="1">
          <a:blip r:embed="rId3">
            <a:clrChange>
              <a:clrFrom>
                <a:srgbClr val="FFFFFF"/>
              </a:clrFrom>
              <a:clrTo>
                <a:srgbClr val="FFFFFF">
                  <a:alpha val="0"/>
                </a:srgbClr>
              </a:clrTo>
            </a:clrChange>
          </a:blip>
          <a:srcRect l="9334" r="8889"/>
          <a:stretch/>
        </p:blipFill>
        <p:spPr>
          <a:xfrm>
            <a:off x="10439400" y="4595620"/>
            <a:ext cx="1411845" cy="1726440"/>
          </a:xfrm>
          <a:prstGeom prst="rect">
            <a:avLst/>
          </a:prstGeom>
        </p:spPr>
      </p:pic>
      <p:sp>
        <p:nvSpPr>
          <p:cNvPr id="5" name="Rectangle 4">
            <a:extLst>
              <a:ext uri="{FF2B5EF4-FFF2-40B4-BE49-F238E27FC236}">
                <a16:creationId xmlns:a16="http://schemas.microsoft.com/office/drawing/2014/main" id="{5E3CB1F3-12C4-D54A-67A4-1AD848B39A5F}"/>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1148BD-1659-4C71-A986-EFDA684C39CC}"/>
              </a:ext>
            </a:extLst>
          </p:cNvPr>
          <p:cNvSpPr/>
          <p:nvPr/>
        </p:nvSpPr>
        <p:spPr>
          <a:xfrm>
            <a:off x="908297" y="6493307"/>
            <a:ext cx="714139" cy="225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42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874011-A601-43E1-9A5E-005CD542D7E4}"/>
              </a:ext>
            </a:extLst>
          </p:cNvPr>
          <p:cNvSpPr>
            <a:spLocks noGrp="1"/>
          </p:cNvSpPr>
          <p:nvPr>
            <p:ph type="body" sz="quarter" idx="14"/>
          </p:nvPr>
        </p:nvSpPr>
        <p:spPr>
          <a:xfrm>
            <a:off x="235839" y="986559"/>
            <a:ext cx="10404452" cy="451203"/>
          </a:xfrm>
        </p:spPr>
        <p:txBody>
          <a:bodyPr/>
          <a:lstStyle/>
          <a:p>
            <a:r>
              <a:rPr lang="en-US" sz="2400" dirty="0"/>
              <a:t>CZC Section 17.64.030</a:t>
            </a: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235839" y="1483760"/>
            <a:ext cx="11117961" cy="4793225"/>
          </a:xfrm>
        </p:spPr>
        <p:txBody>
          <a:bodyPr>
            <a:normAutofit/>
          </a:bodyPr>
          <a:lstStyle/>
          <a:p>
            <a:pPr marL="0" indent="0">
              <a:buNone/>
            </a:pPr>
            <a:r>
              <a:rPr lang="en-US" sz="2200" b="1" dirty="0">
                <a:latin typeface="+mn-lt"/>
              </a:rPr>
              <a:t>Front Yard Fence Placement and Height Exceptions </a:t>
            </a:r>
            <a:endParaRPr lang="en-US" sz="2200" dirty="0">
              <a:latin typeface="+mn-lt"/>
            </a:endParaRPr>
          </a:p>
          <a:p>
            <a:r>
              <a:rPr lang="en-US" sz="2000" b="0" i="0" u="none" strike="noStrike" baseline="0" dirty="0">
                <a:solidFill>
                  <a:srgbClr val="000000"/>
                </a:solidFill>
                <a:latin typeface="+mn-lt"/>
              </a:rPr>
              <a:t>A </a:t>
            </a:r>
            <a:r>
              <a:rPr lang="en-US" sz="2000" b="0" i="0" u="sng" strike="noStrike" baseline="0" dirty="0">
                <a:solidFill>
                  <a:srgbClr val="000000"/>
                </a:solidFill>
                <a:latin typeface="+mn-lt"/>
              </a:rPr>
              <a:t>tubular steel fence up to six feet in height is allowed 10 feet from the back of sidewalk </a:t>
            </a:r>
            <a:r>
              <a:rPr lang="en-US" sz="2000" b="0" i="0" u="none" strike="noStrike" baseline="0" dirty="0">
                <a:solidFill>
                  <a:srgbClr val="000000"/>
                </a:solidFill>
                <a:latin typeface="+mn-lt"/>
              </a:rPr>
              <a:t>in the RCF, IF, and IG zones provided a landscaped and irrigated planting strip composed of climbing vines, shrubs, and trees, is provided along the base of that portion of the fence that abuts the public street or public right-of-way. The remaining setback area between the fence and property line shall be landscaped and maintained in a healthy and growing condition. </a:t>
            </a:r>
          </a:p>
          <a:p>
            <a:r>
              <a:rPr lang="en-US" sz="2000" b="0" i="0" u="none" strike="noStrike" baseline="0" dirty="0">
                <a:solidFill>
                  <a:srgbClr val="000000"/>
                </a:solidFill>
                <a:latin typeface="+mn-lt"/>
              </a:rPr>
              <a:t>If necessary for security purposes, as determined by the Director, tubular steel, or equivalent open welded metal fencing, may be placed at </a:t>
            </a:r>
            <a:r>
              <a:rPr lang="en-US" sz="2000" b="0" i="0" u="sng" strike="noStrike" baseline="0" dirty="0">
                <a:solidFill>
                  <a:srgbClr val="000000"/>
                </a:solidFill>
                <a:latin typeface="+mn-lt"/>
              </a:rPr>
              <a:t>the back of sidewalk </a:t>
            </a:r>
            <a:r>
              <a:rPr lang="en-US" sz="2000" b="0" i="0" u="none" strike="noStrike" baseline="0" dirty="0">
                <a:solidFill>
                  <a:srgbClr val="000000"/>
                </a:solidFill>
                <a:latin typeface="+mn-lt"/>
              </a:rPr>
              <a:t>in the RCF, </a:t>
            </a:r>
            <a:r>
              <a:rPr lang="en-US" sz="2000" b="0" i="0" u="sng" strike="noStrike" baseline="0" dirty="0">
                <a:solidFill>
                  <a:srgbClr val="000000"/>
                </a:solidFill>
                <a:latin typeface="+mn-lt"/>
              </a:rPr>
              <a:t>IF, and IG </a:t>
            </a:r>
            <a:r>
              <a:rPr lang="en-US" sz="2000" b="0" i="0" u="none" strike="noStrike" baseline="0" dirty="0">
                <a:solidFill>
                  <a:srgbClr val="000000"/>
                </a:solidFill>
                <a:latin typeface="+mn-lt"/>
              </a:rPr>
              <a:t>zones as long as the required landscaping is visible through the fencing. </a:t>
            </a:r>
            <a:endParaRPr lang="en-US" sz="2000" dirty="0">
              <a:latin typeface="+mn-lt"/>
            </a:endParaRPr>
          </a:p>
          <a:p>
            <a:r>
              <a:rPr lang="en-US" sz="2000" b="1" i="1" u="none" strike="noStrike" baseline="0" dirty="0">
                <a:solidFill>
                  <a:srgbClr val="000000"/>
                </a:solidFill>
                <a:latin typeface="+mn-lt"/>
              </a:rPr>
              <a:t>Additional Fence Height. </a:t>
            </a:r>
            <a:r>
              <a:rPr lang="en-US" sz="2000" b="0" i="0" u="none" strike="noStrike" baseline="0" dirty="0">
                <a:solidFill>
                  <a:srgbClr val="000000"/>
                </a:solidFill>
                <a:latin typeface="+mn-lt"/>
              </a:rPr>
              <a:t>Additional fence height </a:t>
            </a:r>
            <a:r>
              <a:rPr lang="en-US" sz="2000" b="0" i="0" u="sng" strike="noStrike" baseline="0" dirty="0">
                <a:solidFill>
                  <a:srgbClr val="000000"/>
                </a:solidFill>
                <a:latin typeface="+mn-lt"/>
              </a:rPr>
              <a:t>up to eight feet </a:t>
            </a:r>
            <a:r>
              <a:rPr lang="en-US" sz="2000" b="0" i="0" u="none" strike="noStrike" baseline="0" dirty="0">
                <a:solidFill>
                  <a:srgbClr val="000000"/>
                </a:solidFill>
                <a:latin typeface="+mn-lt"/>
              </a:rPr>
              <a:t>may be considered by the Director (Development Review Tier 1) if located outside of a required front setback and more than five feet from a street lot line, provided that the Director determines that the additional height is necessary due to specific circumstances related to on-site safety and security and the fence is designed appropriately to minimize negative visual impacts to neighboring properties. </a:t>
            </a:r>
            <a:endParaRPr lang="en-US" sz="2000" dirty="0">
              <a:latin typeface="+mn-lt"/>
            </a:endParaRPr>
          </a:p>
          <a:p>
            <a:pPr marL="0" indent="0">
              <a:spcBef>
                <a:spcPts val="600"/>
              </a:spcBef>
              <a:buNone/>
            </a:pPr>
            <a:endParaRPr lang="en-US" sz="3200" b="1" dirty="0"/>
          </a:p>
          <a:p>
            <a:pPr marL="342900" indent="-342900">
              <a:spcBef>
                <a:spcPts val="600"/>
              </a:spcBef>
              <a:buFont typeface="Arial" panose="020B0604020202020204" pitchFamily="34" charset="0"/>
              <a:buChar char="•"/>
            </a:pPr>
            <a:endParaRPr lang="en-US" sz="2200" b="1" dirty="0"/>
          </a:p>
        </p:txBody>
      </p:sp>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35839" y="333238"/>
            <a:ext cx="10974324" cy="653321"/>
          </a:xfrm>
        </p:spPr>
        <p:txBody>
          <a:bodyPr>
            <a:normAutofit fontScale="77500" lnSpcReduction="20000"/>
          </a:bodyPr>
          <a:lstStyle/>
          <a:p>
            <a:r>
              <a:rPr lang="en-US" dirty="0"/>
              <a:t>Fence Heights in Industrial Zones </a:t>
            </a:r>
            <a:r>
              <a:rPr lang="en-US" dirty="0">
                <a:solidFill>
                  <a:srgbClr val="FF0000"/>
                </a:solidFill>
              </a:rPr>
              <a:t>(Updated)</a:t>
            </a: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Tree>
    <p:extLst>
      <p:ext uri="{BB962C8B-B14F-4D97-AF65-F5344CB8AC3E}">
        <p14:creationId xmlns:p14="http://schemas.microsoft.com/office/powerpoint/2010/main" val="18027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31A356-2FA1-FBC3-BA17-C4BDB5A90E82}"/>
              </a:ext>
            </a:extLst>
          </p:cNvPr>
          <p:cNvSpPr>
            <a:spLocks noGrp="1"/>
          </p:cNvSpPr>
          <p:nvPr>
            <p:ph type="body" sz="quarter" idx="13"/>
          </p:nvPr>
        </p:nvSpPr>
        <p:spPr>
          <a:xfrm>
            <a:off x="380999" y="1254760"/>
            <a:ext cx="8132685" cy="4348480"/>
          </a:xfrm>
        </p:spPr>
        <p:txBody>
          <a:bodyPr>
            <a:normAutofit/>
          </a:bodyPr>
          <a:lstStyle/>
          <a:p>
            <a:pPr>
              <a:spcBef>
                <a:spcPts val="1800"/>
              </a:spcBef>
            </a:pPr>
            <a:r>
              <a:rPr lang="en-US" sz="2600" dirty="0"/>
              <a:t>General Plan Background and Direction </a:t>
            </a:r>
          </a:p>
          <a:p>
            <a:pPr>
              <a:spcBef>
                <a:spcPts val="1800"/>
              </a:spcBef>
            </a:pPr>
            <a:r>
              <a:rPr lang="en-US" sz="2600" dirty="0"/>
              <a:t>Zoning Map Overview</a:t>
            </a:r>
          </a:p>
          <a:p>
            <a:pPr>
              <a:spcBef>
                <a:spcPts val="1800"/>
              </a:spcBef>
            </a:pPr>
            <a:r>
              <a:rPr lang="en-US" sz="2600" dirty="0"/>
              <a:t>Industrial Related Code Provisions</a:t>
            </a:r>
          </a:p>
          <a:p>
            <a:pPr>
              <a:spcBef>
                <a:spcPts val="1800"/>
              </a:spcBef>
            </a:pPr>
            <a:r>
              <a:rPr lang="en-US" sz="2600" dirty="0"/>
              <a:t>Industrial Related Topic Areas of Note</a:t>
            </a:r>
          </a:p>
          <a:p>
            <a:pPr marL="0" indent="0">
              <a:buNone/>
            </a:pPr>
            <a:endParaRPr lang="en-US" sz="2000" dirty="0"/>
          </a:p>
          <a:p>
            <a:pPr marL="0" indent="0">
              <a:buNone/>
            </a:pPr>
            <a:r>
              <a:rPr lang="en-US" sz="2000" dirty="0"/>
              <a:t>Comprehensive Zoning Code Web Page:</a:t>
            </a:r>
          </a:p>
          <a:p>
            <a:pPr lvl="1"/>
            <a:r>
              <a:rPr lang="en-US" sz="2000" b="1" dirty="0">
                <a:hlinkClick r:id="rId3"/>
              </a:rPr>
              <a:t>https://cityofwoodland.org/1165/Comprehensive-Zoning-Update</a:t>
            </a:r>
            <a:endParaRPr lang="en-US" sz="2000" b="1" dirty="0"/>
          </a:p>
          <a:p>
            <a:pPr lvl="1"/>
            <a:r>
              <a:rPr lang="en-US" sz="2000" dirty="0"/>
              <a:t>Or </a:t>
            </a:r>
            <a:r>
              <a:rPr lang="en-US" sz="2000" b="1" dirty="0">
                <a:solidFill>
                  <a:srgbClr val="0462C2"/>
                </a:solidFill>
              </a:rPr>
              <a:t>bit.ly/</a:t>
            </a:r>
            <a:r>
              <a:rPr lang="en-US" sz="2000" b="1" dirty="0" err="1">
                <a:solidFill>
                  <a:srgbClr val="0462C2"/>
                </a:solidFill>
              </a:rPr>
              <a:t>woodlandzoning</a:t>
            </a:r>
            <a:endParaRPr lang="en-US" sz="2000" b="1" dirty="0">
              <a:solidFill>
                <a:srgbClr val="0462C2"/>
              </a:solidFill>
            </a:endParaRPr>
          </a:p>
          <a:p>
            <a:pPr marL="457200" lvl="1" indent="0">
              <a:buNone/>
            </a:pPr>
            <a:endParaRPr lang="en-US" dirty="0">
              <a:latin typeface="+mn-lt"/>
            </a:endParaRPr>
          </a:p>
        </p:txBody>
      </p:sp>
      <p:sp>
        <p:nvSpPr>
          <p:cNvPr id="3" name="Text Placeholder 2">
            <a:extLst>
              <a:ext uri="{FF2B5EF4-FFF2-40B4-BE49-F238E27FC236}">
                <a16:creationId xmlns:a16="http://schemas.microsoft.com/office/drawing/2014/main" id="{838C3222-E208-1BC9-8CCC-AE37601D61CD}"/>
              </a:ext>
            </a:extLst>
          </p:cNvPr>
          <p:cNvSpPr>
            <a:spLocks noGrp="1"/>
          </p:cNvSpPr>
          <p:nvPr>
            <p:ph type="body" sz="quarter" idx="14"/>
          </p:nvPr>
        </p:nvSpPr>
        <p:spPr>
          <a:xfrm>
            <a:off x="266697" y="356616"/>
            <a:ext cx="8132685" cy="923544"/>
          </a:xfrm>
        </p:spPr>
        <p:txBody>
          <a:bodyPr/>
          <a:lstStyle/>
          <a:p>
            <a:r>
              <a:rPr lang="en-US" dirty="0"/>
              <a:t>Agenda</a:t>
            </a:r>
          </a:p>
        </p:txBody>
      </p:sp>
      <p:pic>
        <p:nvPicPr>
          <p:cNvPr id="4" name="Picture 3" descr="A black and blue text with yellow letters&#10;&#10;Description automatically generated">
            <a:extLst>
              <a:ext uri="{FF2B5EF4-FFF2-40B4-BE49-F238E27FC236}">
                <a16:creationId xmlns:a16="http://schemas.microsoft.com/office/drawing/2014/main" id="{A79555D3-583D-41D8-AF34-8EFBBB2FB137}"/>
              </a:ext>
            </a:extLst>
          </p:cNvPr>
          <p:cNvPicPr>
            <a:picLocks noChangeAspect="1"/>
          </p:cNvPicPr>
          <p:nvPr/>
        </p:nvPicPr>
        <p:blipFill>
          <a:blip r:embed="rId4"/>
          <a:stretch>
            <a:fillRect/>
          </a:stretch>
        </p:blipFill>
        <p:spPr>
          <a:xfrm>
            <a:off x="838200" y="6322983"/>
            <a:ext cx="1729902" cy="415329"/>
          </a:xfrm>
          <a:prstGeom prst="rect">
            <a:avLst/>
          </a:prstGeom>
          <a:solidFill>
            <a:schemeClr val="bg1"/>
          </a:solidFill>
        </p:spPr>
      </p:pic>
      <p:pic>
        <p:nvPicPr>
          <p:cNvPr id="5" name="Picture 4" descr="A screenshot of a website&#10;&#10;Description automatically generated">
            <a:extLst>
              <a:ext uri="{FF2B5EF4-FFF2-40B4-BE49-F238E27FC236}">
                <a16:creationId xmlns:a16="http://schemas.microsoft.com/office/drawing/2014/main" id="{3AB7138D-84AA-4EE6-8640-E1E2187C7112}"/>
              </a:ext>
            </a:extLst>
          </p:cNvPr>
          <p:cNvPicPr>
            <a:picLocks noChangeAspect="1"/>
          </p:cNvPicPr>
          <p:nvPr/>
        </p:nvPicPr>
        <p:blipFill>
          <a:blip r:embed="rId5"/>
          <a:stretch>
            <a:fillRect/>
          </a:stretch>
        </p:blipFill>
        <p:spPr>
          <a:xfrm>
            <a:off x="7275946" y="4868706"/>
            <a:ext cx="4535055" cy="1989293"/>
          </a:xfrm>
          <a:prstGeom prst="rect">
            <a:avLst/>
          </a:prstGeom>
        </p:spPr>
      </p:pic>
    </p:spTree>
    <p:extLst>
      <p:ext uri="{BB962C8B-B14F-4D97-AF65-F5344CB8AC3E}">
        <p14:creationId xmlns:p14="http://schemas.microsoft.com/office/powerpoint/2010/main" val="3915588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874011-A601-43E1-9A5E-005CD542D7E4}"/>
              </a:ext>
            </a:extLst>
          </p:cNvPr>
          <p:cNvSpPr>
            <a:spLocks noGrp="1"/>
          </p:cNvSpPr>
          <p:nvPr>
            <p:ph type="body" sz="quarter" idx="14"/>
          </p:nvPr>
        </p:nvSpPr>
        <p:spPr/>
        <p:txBody>
          <a:bodyPr/>
          <a:lstStyle/>
          <a:p>
            <a:r>
              <a:rPr lang="en-US" dirty="0"/>
              <a:t>CZC Section 17.64.030</a:t>
            </a:r>
          </a:p>
        </p:txBody>
      </p:sp>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35839" y="333238"/>
            <a:ext cx="10974324" cy="653321"/>
          </a:xfrm>
        </p:spPr>
        <p:txBody>
          <a:bodyPr>
            <a:normAutofit fontScale="77500" lnSpcReduction="20000"/>
          </a:bodyPr>
          <a:lstStyle/>
          <a:p>
            <a:r>
              <a:rPr lang="en-US" dirty="0"/>
              <a:t>Fence Heights in Industrial Zones </a:t>
            </a:r>
            <a:r>
              <a:rPr lang="en-US" dirty="0">
                <a:solidFill>
                  <a:srgbClr val="FF0000"/>
                </a:solidFill>
              </a:rPr>
              <a:t>(Updated)</a:t>
            </a: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
        <p:nvSpPr>
          <p:cNvPr id="4" name="Text Placeholder 3">
            <a:extLst>
              <a:ext uri="{FF2B5EF4-FFF2-40B4-BE49-F238E27FC236}">
                <a16:creationId xmlns:a16="http://schemas.microsoft.com/office/drawing/2014/main" id="{48BE4F66-A806-480C-A424-04F011C3C8D4}"/>
              </a:ext>
            </a:extLst>
          </p:cNvPr>
          <p:cNvSpPr>
            <a:spLocks noGrp="1"/>
          </p:cNvSpPr>
          <p:nvPr>
            <p:ph type="body" sz="quarter" idx="16"/>
          </p:nvPr>
        </p:nvSpPr>
        <p:spPr>
          <a:xfrm>
            <a:off x="235838" y="1737618"/>
            <a:ext cx="11571849" cy="7247356"/>
          </a:xfrm>
        </p:spPr>
        <p:txBody>
          <a:bodyPr/>
          <a:lstStyle/>
          <a:p>
            <a:r>
              <a:rPr lang="en-US" sz="1800" b="1" i="1" u="none" strike="noStrike" baseline="0" dirty="0">
                <a:solidFill>
                  <a:srgbClr val="000000"/>
                </a:solidFill>
                <a:latin typeface="+mn-lt"/>
              </a:rPr>
              <a:t>Limitations on Chain-Link Fencing. </a:t>
            </a:r>
            <a:endParaRPr lang="en-US" sz="1800" b="0" i="0" u="none" strike="noStrike" baseline="0" dirty="0">
              <a:solidFill>
                <a:srgbClr val="000000"/>
              </a:solidFill>
              <a:latin typeface="+mn-lt"/>
            </a:endParaRPr>
          </a:p>
          <a:p>
            <a:r>
              <a:rPr lang="en-US" sz="1800" b="0" i="0" u="none" strike="noStrike" baseline="0" dirty="0">
                <a:solidFill>
                  <a:srgbClr val="000000"/>
                </a:solidFill>
                <a:latin typeface="+mn-lt"/>
              </a:rPr>
              <a:t>b. </a:t>
            </a:r>
            <a:r>
              <a:rPr lang="en-US" sz="1800" b="0" i="1" u="none" strike="noStrike" baseline="0" dirty="0">
                <a:solidFill>
                  <a:srgbClr val="000000"/>
                </a:solidFill>
                <a:latin typeface="+mn-lt"/>
              </a:rPr>
              <a:t>Visibility. </a:t>
            </a:r>
            <a:r>
              <a:rPr lang="en-US" sz="1800" b="0" i="0" u="none" strike="noStrike" baseline="0" dirty="0">
                <a:solidFill>
                  <a:srgbClr val="000000"/>
                </a:solidFill>
                <a:latin typeface="+mn-lt"/>
              </a:rPr>
              <a:t>Chain-link fencing shall not be located in a front or street side yard setback area, or where visible from the street, a State highway, or an adjacent Residential zone. </a:t>
            </a:r>
            <a:r>
              <a:rPr lang="en-US" sz="1800" b="0" i="0" u="sng" strike="noStrike" baseline="0" dirty="0">
                <a:solidFill>
                  <a:srgbClr val="000000"/>
                </a:solidFill>
                <a:latin typeface="+mn-lt"/>
              </a:rPr>
              <a:t>Exceptions may be granted by the Director in the IG and IF zones for powder coated chain link. </a:t>
            </a:r>
          </a:p>
          <a:p>
            <a:r>
              <a:rPr lang="en-US" sz="1800" b="1" i="1" u="none" strike="noStrike" baseline="0" dirty="0">
                <a:solidFill>
                  <a:srgbClr val="000000"/>
                </a:solidFill>
                <a:latin typeface="+mn-lt"/>
              </a:rPr>
              <a:t>Prohibited Fencing Materials. </a:t>
            </a:r>
            <a:r>
              <a:rPr lang="en-US" sz="1800" b="0" i="0" u="none" strike="noStrike" baseline="0" dirty="0">
                <a:solidFill>
                  <a:srgbClr val="000000"/>
                </a:solidFill>
                <a:latin typeface="+mn-lt"/>
              </a:rPr>
              <a:t>The following fence materials are prohibited in all zones </a:t>
            </a:r>
          </a:p>
          <a:p>
            <a:r>
              <a:rPr lang="en-US" sz="1800" b="0" i="0" u="none" strike="noStrike" baseline="0" dirty="0">
                <a:latin typeface="+mn-lt"/>
              </a:rPr>
              <a:t>A. Barbed wire or electrified fence. </a:t>
            </a:r>
          </a:p>
          <a:p>
            <a:r>
              <a:rPr lang="en-US" sz="1800" dirty="0">
                <a:latin typeface="+mn-lt"/>
              </a:rPr>
              <a:t>B. </a:t>
            </a:r>
            <a:r>
              <a:rPr lang="en-US" sz="1800" b="0" i="0" u="none" strike="noStrike" baseline="0" dirty="0">
                <a:latin typeface="+mn-lt"/>
              </a:rPr>
              <a:t>Razor or concertina wire, climb-proof spikes, or other hazardous fencing in conjunction with a fence or wall, or by itself. </a:t>
            </a:r>
          </a:p>
          <a:p>
            <a:pPr lvl="1"/>
            <a:r>
              <a:rPr lang="en-US" sz="1400" b="0" i="1" u="none" strike="noStrike" baseline="0" dirty="0">
                <a:latin typeface="+mn-lt"/>
              </a:rPr>
              <a:t>Exception. </a:t>
            </a:r>
            <a:r>
              <a:rPr lang="en-US" sz="1400" b="0" i="0" u="none" strike="noStrike" baseline="0" dirty="0">
                <a:solidFill>
                  <a:srgbClr val="FF0000"/>
                </a:solidFill>
                <a:latin typeface="+mn-lt"/>
              </a:rPr>
              <a:t>(New) </a:t>
            </a:r>
            <a:r>
              <a:rPr lang="en-US" sz="1400" b="0" i="0" u="none" strike="noStrike" baseline="0" dirty="0">
                <a:solidFill>
                  <a:srgbClr val="000000"/>
                </a:solidFill>
                <a:latin typeface="+mn-lt"/>
              </a:rPr>
              <a:t>The Zoning Administrator, or appropriate review body, may approve an exception to fence types listed in subsection A or B through a Development Review Tier 3 review process, for sites in industrial districts, provided the hazardous fencing materials are located at the top portion of a fence which is at least six feet in height where the Director finds such fencing is necessary for security purposes, and is not visible from public rights-of-way. Electrified fencing shall meet all applicable standards as established in California Civil Code Section 835. </a:t>
            </a:r>
            <a:endParaRPr lang="en-US" sz="1400" dirty="0">
              <a:solidFill>
                <a:srgbClr val="000000"/>
              </a:solidFill>
              <a:latin typeface="+mn-lt"/>
            </a:endParaRPr>
          </a:p>
        </p:txBody>
      </p:sp>
    </p:spTree>
    <p:extLst>
      <p:ext uri="{BB962C8B-B14F-4D97-AF65-F5344CB8AC3E}">
        <p14:creationId xmlns:p14="http://schemas.microsoft.com/office/powerpoint/2010/main" val="2291407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65176" y="191545"/>
            <a:ext cx="10974324" cy="653321"/>
          </a:xfrm>
        </p:spPr>
        <p:txBody>
          <a:bodyPr>
            <a:normAutofit fontScale="92500" lnSpcReduction="10000"/>
          </a:bodyPr>
          <a:lstStyle/>
          <a:p>
            <a:r>
              <a:rPr lang="en-US" dirty="0"/>
              <a:t>Landscaping  </a:t>
            </a:r>
            <a:r>
              <a:rPr lang="en-US" dirty="0">
                <a:solidFill>
                  <a:srgbClr val="FF0000"/>
                </a:solidFill>
              </a:rPr>
              <a:t>(Updated)</a:t>
            </a:r>
            <a:r>
              <a:rPr lang="en-US" dirty="0"/>
              <a:t> </a:t>
            </a:r>
            <a:endParaRPr lang="en-US" sz="2600" dirty="0"/>
          </a:p>
          <a:p>
            <a:endParaRPr lang="en-US" dirty="0">
              <a:solidFill>
                <a:srgbClr val="FF0000"/>
              </a:solidFill>
            </a:endParaRP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
        <p:nvSpPr>
          <p:cNvPr id="9" name="Text Placeholder 5">
            <a:extLst>
              <a:ext uri="{FF2B5EF4-FFF2-40B4-BE49-F238E27FC236}">
                <a16:creationId xmlns:a16="http://schemas.microsoft.com/office/drawing/2014/main" id="{E59E8DE3-2D15-4B1E-BCAB-3B236D7FE9D2}"/>
              </a:ext>
            </a:extLst>
          </p:cNvPr>
          <p:cNvSpPr txBox="1">
            <a:spLocks/>
          </p:cNvSpPr>
          <p:nvPr/>
        </p:nvSpPr>
        <p:spPr>
          <a:xfrm>
            <a:off x="139948" y="903821"/>
            <a:ext cx="11099552" cy="5360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Arial" panose="020B0604020202020204" pitchFamily="34" charset="0"/>
                <a:ea typeface="Nirmala Text"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spcAft>
                <a:spcPts val="600"/>
              </a:spcAft>
              <a:buSzPct val="75000"/>
              <a:buFont typeface="Courier New" panose="02070309020205020404" pitchFamily="49" charset="0"/>
              <a:buChar char="o"/>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Font typeface="Arial" panose="020B0604020202020204" pitchFamily="34" charset="0"/>
              <a:buNone/>
            </a:pPr>
            <a:br>
              <a:rPr lang="en-US" dirty="0"/>
            </a:br>
            <a:endParaRPr lang="en-US" dirty="0"/>
          </a:p>
        </p:txBody>
      </p:sp>
      <p:pic>
        <p:nvPicPr>
          <p:cNvPr id="7" name="Picture 6">
            <a:extLst>
              <a:ext uri="{FF2B5EF4-FFF2-40B4-BE49-F238E27FC236}">
                <a16:creationId xmlns:a16="http://schemas.microsoft.com/office/drawing/2014/main" id="{AB820EEF-166C-41BA-8F9C-2D38D31F8091}"/>
              </a:ext>
            </a:extLst>
          </p:cNvPr>
          <p:cNvPicPr>
            <a:picLocks noChangeAspect="1"/>
          </p:cNvPicPr>
          <p:nvPr/>
        </p:nvPicPr>
        <p:blipFill>
          <a:blip r:embed="rId4"/>
          <a:stretch>
            <a:fillRect/>
          </a:stretch>
        </p:blipFill>
        <p:spPr>
          <a:xfrm>
            <a:off x="265176" y="1241942"/>
            <a:ext cx="5214794" cy="3367709"/>
          </a:xfrm>
          <a:prstGeom prst="rect">
            <a:avLst/>
          </a:prstGeom>
        </p:spPr>
      </p:pic>
      <p:pic>
        <p:nvPicPr>
          <p:cNvPr id="11" name="Picture 10">
            <a:extLst>
              <a:ext uri="{FF2B5EF4-FFF2-40B4-BE49-F238E27FC236}">
                <a16:creationId xmlns:a16="http://schemas.microsoft.com/office/drawing/2014/main" id="{0770D3DC-1736-45BF-A850-C47E9661EB43}"/>
              </a:ext>
            </a:extLst>
          </p:cNvPr>
          <p:cNvPicPr>
            <a:picLocks noChangeAspect="1"/>
          </p:cNvPicPr>
          <p:nvPr/>
        </p:nvPicPr>
        <p:blipFill>
          <a:blip r:embed="rId5"/>
          <a:stretch>
            <a:fillRect/>
          </a:stretch>
        </p:blipFill>
        <p:spPr>
          <a:xfrm>
            <a:off x="5480390" y="1654987"/>
            <a:ext cx="5610225" cy="933450"/>
          </a:xfrm>
          <a:prstGeom prst="rect">
            <a:avLst/>
          </a:prstGeom>
        </p:spPr>
      </p:pic>
      <p:sp>
        <p:nvSpPr>
          <p:cNvPr id="12" name="TextBox 11">
            <a:extLst>
              <a:ext uri="{FF2B5EF4-FFF2-40B4-BE49-F238E27FC236}">
                <a16:creationId xmlns:a16="http://schemas.microsoft.com/office/drawing/2014/main" id="{8C396A51-0E6A-4471-9FE5-14431A0525AF}"/>
              </a:ext>
            </a:extLst>
          </p:cNvPr>
          <p:cNvSpPr txBox="1"/>
          <p:nvPr/>
        </p:nvSpPr>
        <p:spPr>
          <a:xfrm>
            <a:off x="5973417" y="1391478"/>
            <a:ext cx="577402" cy="307777"/>
          </a:xfrm>
          <a:prstGeom prst="rect">
            <a:avLst/>
          </a:prstGeom>
          <a:noFill/>
        </p:spPr>
        <p:txBody>
          <a:bodyPr wrap="none" rtlCol="0">
            <a:spAutoFit/>
          </a:bodyPr>
          <a:lstStyle/>
          <a:p>
            <a:r>
              <a:rPr lang="en-US" sz="1400" b="1" dirty="0"/>
              <a:t>Trees</a:t>
            </a:r>
          </a:p>
        </p:txBody>
      </p:sp>
      <p:pic>
        <p:nvPicPr>
          <p:cNvPr id="15" name="Picture 14">
            <a:extLst>
              <a:ext uri="{FF2B5EF4-FFF2-40B4-BE49-F238E27FC236}">
                <a16:creationId xmlns:a16="http://schemas.microsoft.com/office/drawing/2014/main" id="{A7555FEE-5C61-41F0-950D-4EC8987ABAB5}"/>
              </a:ext>
            </a:extLst>
          </p:cNvPr>
          <p:cNvPicPr>
            <a:picLocks noChangeAspect="1"/>
          </p:cNvPicPr>
          <p:nvPr/>
        </p:nvPicPr>
        <p:blipFill>
          <a:blip r:embed="rId6"/>
          <a:stretch>
            <a:fillRect/>
          </a:stretch>
        </p:blipFill>
        <p:spPr>
          <a:xfrm>
            <a:off x="5973417" y="2742378"/>
            <a:ext cx="5885070" cy="3367708"/>
          </a:xfrm>
          <a:prstGeom prst="rect">
            <a:avLst/>
          </a:prstGeom>
        </p:spPr>
      </p:pic>
    </p:spTree>
    <p:extLst>
      <p:ext uri="{BB962C8B-B14F-4D97-AF65-F5344CB8AC3E}">
        <p14:creationId xmlns:p14="http://schemas.microsoft.com/office/powerpoint/2010/main" val="1249537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65176" y="191545"/>
            <a:ext cx="10974324" cy="653321"/>
          </a:xfrm>
        </p:spPr>
        <p:txBody>
          <a:bodyPr>
            <a:normAutofit fontScale="92500" lnSpcReduction="10000"/>
          </a:bodyPr>
          <a:lstStyle/>
          <a:p>
            <a:r>
              <a:rPr lang="en-US" dirty="0"/>
              <a:t>Truck Parking Storage  </a:t>
            </a:r>
            <a:r>
              <a:rPr lang="en-US" dirty="0">
                <a:solidFill>
                  <a:srgbClr val="FF0000"/>
                </a:solidFill>
              </a:rPr>
              <a:t>(Updated)</a:t>
            </a:r>
            <a:r>
              <a:rPr lang="en-US" dirty="0"/>
              <a:t> </a:t>
            </a:r>
            <a:endParaRPr lang="en-US" sz="2600" dirty="0"/>
          </a:p>
          <a:p>
            <a:endParaRPr lang="en-US" dirty="0">
              <a:solidFill>
                <a:srgbClr val="FF0000"/>
              </a:solidFill>
            </a:endParaRP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
        <p:nvSpPr>
          <p:cNvPr id="9" name="Text Placeholder 5">
            <a:extLst>
              <a:ext uri="{FF2B5EF4-FFF2-40B4-BE49-F238E27FC236}">
                <a16:creationId xmlns:a16="http://schemas.microsoft.com/office/drawing/2014/main" id="{E59E8DE3-2D15-4B1E-BCAB-3B236D7FE9D2}"/>
              </a:ext>
            </a:extLst>
          </p:cNvPr>
          <p:cNvSpPr txBox="1">
            <a:spLocks/>
          </p:cNvSpPr>
          <p:nvPr/>
        </p:nvSpPr>
        <p:spPr>
          <a:xfrm>
            <a:off x="139948" y="903821"/>
            <a:ext cx="11099552" cy="5360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Arial" panose="020B0604020202020204" pitchFamily="34" charset="0"/>
                <a:ea typeface="Nirmala Text"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spcAft>
                <a:spcPts val="600"/>
              </a:spcAft>
              <a:buSzPct val="75000"/>
              <a:buFont typeface="Courier New" panose="02070309020205020404" pitchFamily="49" charset="0"/>
              <a:buChar char="o"/>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Font typeface="Arial" panose="020B0604020202020204" pitchFamily="34" charset="0"/>
              <a:buNone/>
            </a:pPr>
            <a:br>
              <a:rPr lang="en-US" dirty="0"/>
            </a:br>
            <a:endParaRPr lang="en-US" dirty="0"/>
          </a:p>
        </p:txBody>
      </p:sp>
      <p:pic>
        <p:nvPicPr>
          <p:cNvPr id="14" name="Picture 13">
            <a:extLst>
              <a:ext uri="{FF2B5EF4-FFF2-40B4-BE49-F238E27FC236}">
                <a16:creationId xmlns:a16="http://schemas.microsoft.com/office/drawing/2014/main" id="{0F51E592-75A2-4415-BB2C-5A12324C81F4}"/>
              </a:ext>
            </a:extLst>
          </p:cNvPr>
          <p:cNvPicPr>
            <a:picLocks noChangeAspect="1"/>
          </p:cNvPicPr>
          <p:nvPr/>
        </p:nvPicPr>
        <p:blipFill>
          <a:blip r:embed="rId4"/>
          <a:stretch>
            <a:fillRect/>
          </a:stretch>
        </p:blipFill>
        <p:spPr>
          <a:xfrm>
            <a:off x="265176" y="1445576"/>
            <a:ext cx="5549215" cy="2527810"/>
          </a:xfrm>
          <a:prstGeom prst="rect">
            <a:avLst/>
          </a:prstGeom>
        </p:spPr>
      </p:pic>
      <p:pic>
        <p:nvPicPr>
          <p:cNvPr id="3" name="Picture 2">
            <a:extLst>
              <a:ext uri="{FF2B5EF4-FFF2-40B4-BE49-F238E27FC236}">
                <a16:creationId xmlns:a16="http://schemas.microsoft.com/office/drawing/2014/main" id="{B3931AE4-5407-4E9C-AA65-92646606483A}"/>
              </a:ext>
            </a:extLst>
          </p:cNvPr>
          <p:cNvPicPr>
            <a:picLocks noChangeAspect="1"/>
          </p:cNvPicPr>
          <p:nvPr/>
        </p:nvPicPr>
        <p:blipFill>
          <a:blip r:embed="rId5"/>
          <a:stretch>
            <a:fillRect/>
          </a:stretch>
        </p:blipFill>
        <p:spPr>
          <a:xfrm>
            <a:off x="379785" y="4032342"/>
            <a:ext cx="5125839" cy="2361085"/>
          </a:xfrm>
          <a:prstGeom prst="rect">
            <a:avLst/>
          </a:prstGeom>
        </p:spPr>
      </p:pic>
      <p:pic>
        <p:nvPicPr>
          <p:cNvPr id="6" name="Picture 5">
            <a:extLst>
              <a:ext uri="{FF2B5EF4-FFF2-40B4-BE49-F238E27FC236}">
                <a16:creationId xmlns:a16="http://schemas.microsoft.com/office/drawing/2014/main" id="{43C51A8F-FE4F-4A16-9A95-C9D6C2870C2E}"/>
              </a:ext>
            </a:extLst>
          </p:cNvPr>
          <p:cNvPicPr>
            <a:picLocks noChangeAspect="1"/>
          </p:cNvPicPr>
          <p:nvPr/>
        </p:nvPicPr>
        <p:blipFill>
          <a:blip r:embed="rId6"/>
          <a:stretch>
            <a:fillRect/>
          </a:stretch>
        </p:blipFill>
        <p:spPr>
          <a:xfrm>
            <a:off x="5964025" y="1727380"/>
            <a:ext cx="5125840" cy="994012"/>
          </a:xfrm>
          <a:prstGeom prst="rect">
            <a:avLst/>
          </a:prstGeom>
        </p:spPr>
      </p:pic>
    </p:spTree>
    <p:extLst>
      <p:ext uri="{BB962C8B-B14F-4D97-AF65-F5344CB8AC3E}">
        <p14:creationId xmlns:p14="http://schemas.microsoft.com/office/powerpoint/2010/main" val="2843936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65176" y="191545"/>
            <a:ext cx="10974324" cy="653321"/>
          </a:xfrm>
        </p:spPr>
        <p:txBody>
          <a:bodyPr>
            <a:normAutofit fontScale="92500" lnSpcReduction="10000"/>
          </a:bodyPr>
          <a:lstStyle/>
          <a:p>
            <a:r>
              <a:rPr lang="en-US" dirty="0"/>
              <a:t>Outdoor Storage  </a:t>
            </a:r>
            <a:r>
              <a:rPr lang="en-US" dirty="0">
                <a:solidFill>
                  <a:srgbClr val="FF0000"/>
                </a:solidFill>
              </a:rPr>
              <a:t>(Updated)</a:t>
            </a:r>
            <a:r>
              <a:rPr lang="en-US" dirty="0"/>
              <a:t> </a:t>
            </a:r>
            <a:endParaRPr lang="en-US" sz="2600" dirty="0"/>
          </a:p>
          <a:p>
            <a:endParaRPr lang="en-US" dirty="0">
              <a:solidFill>
                <a:srgbClr val="FF0000"/>
              </a:solidFill>
            </a:endParaRP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
        <p:nvSpPr>
          <p:cNvPr id="9" name="Text Placeholder 5">
            <a:extLst>
              <a:ext uri="{FF2B5EF4-FFF2-40B4-BE49-F238E27FC236}">
                <a16:creationId xmlns:a16="http://schemas.microsoft.com/office/drawing/2014/main" id="{E59E8DE3-2D15-4B1E-BCAB-3B236D7FE9D2}"/>
              </a:ext>
            </a:extLst>
          </p:cNvPr>
          <p:cNvSpPr txBox="1">
            <a:spLocks/>
          </p:cNvSpPr>
          <p:nvPr/>
        </p:nvSpPr>
        <p:spPr>
          <a:xfrm>
            <a:off x="139948" y="903821"/>
            <a:ext cx="11099552" cy="5360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Arial" panose="020B0604020202020204" pitchFamily="34" charset="0"/>
                <a:ea typeface="Nirmala Text"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spcAft>
                <a:spcPts val="600"/>
              </a:spcAft>
              <a:buSzPct val="75000"/>
              <a:buFont typeface="Courier New" panose="02070309020205020404" pitchFamily="49" charset="0"/>
              <a:buChar char="o"/>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Font typeface="Arial" panose="020B0604020202020204" pitchFamily="34" charset="0"/>
              <a:buNone/>
            </a:pPr>
            <a:br>
              <a:rPr lang="en-US" dirty="0"/>
            </a:br>
            <a:endParaRPr lang="en-US" dirty="0"/>
          </a:p>
        </p:txBody>
      </p:sp>
      <p:sp>
        <p:nvSpPr>
          <p:cNvPr id="11" name="TextBox 10">
            <a:extLst>
              <a:ext uri="{FF2B5EF4-FFF2-40B4-BE49-F238E27FC236}">
                <a16:creationId xmlns:a16="http://schemas.microsoft.com/office/drawing/2014/main" id="{885E5D4E-A374-4F3D-B682-335A0EC92D2B}"/>
              </a:ext>
            </a:extLst>
          </p:cNvPr>
          <p:cNvSpPr txBox="1"/>
          <p:nvPr/>
        </p:nvSpPr>
        <p:spPr>
          <a:xfrm>
            <a:off x="265176" y="1022244"/>
            <a:ext cx="11647860" cy="5016758"/>
          </a:xfrm>
          <a:prstGeom prst="rect">
            <a:avLst/>
          </a:prstGeom>
          <a:noFill/>
        </p:spPr>
        <p:txBody>
          <a:bodyPr wrap="square">
            <a:spAutoFit/>
          </a:bodyPr>
          <a:lstStyle/>
          <a:p>
            <a:r>
              <a:rPr lang="en-US" sz="2400" b="1" i="0" u="none" strike="noStrike" baseline="0" dirty="0">
                <a:solidFill>
                  <a:srgbClr val="001F5F"/>
                </a:solidFill>
              </a:rPr>
              <a:t>17.70.040 Outdoor Storage Areas </a:t>
            </a:r>
          </a:p>
          <a:p>
            <a:endParaRPr lang="en-US" sz="800" b="0" i="0" u="none" strike="noStrike" baseline="0" dirty="0">
              <a:solidFill>
                <a:srgbClr val="001F5F"/>
              </a:solidFill>
            </a:endParaRPr>
          </a:p>
          <a:p>
            <a:r>
              <a:rPr lang="en-US" sz="1800" b="0" i="0" u="none" strike="noStrike" baseline="0" dirty="0">
                <a:solidFill>
                  <a:srgbClr val="000000"/>
                </a:solidFill>
              </a:rPr>
              <a:t>All uses or activities shall be conducted wholly within completely enclosed buildings, and no outdoor storage shall be allowed between the primary building and the sidewalk or street, except as may be provided as a specified land use in allowed use tables of Division II, Zone Regulations. </a:t>
            </a:r>
          </a:p>
          <a:p>
            <a:endParaRPr lang="en-US" sz="1800" b="0" i="0" u="none" strike="noStrike" baseline="0" dirty="0">
              <a:solidFill>
                <a:srgbClr val="000000"/>
              </a:solidFill>
            </a:endParaRPr>
          </a:p>
          <a:p>
            <a:r>
              <a:rPr lang="en-US" sz="1800" b="0" i="0" u="none" strike="noStrike" baseline="0" dirty="0">
                <a:solidFill>
                  <a:srgbClr val="000000"/>
                </a:solidFill>
              </a:rPr>
              <a:t>All allowed on-site outdoor storage areas shall be screened from view from any public street or freeway; existing or planned Residential zone; or publicly accessible open space area, parking area, access driveway, or similar thoroughfare. </a:t>
            </a:r>
          </a:p>
          <a:p>
            <a:endParaRPr lang="en-US" sz="1800" b="1" i="0" u="none" strike="noStrike" baseline="0" dirty="0">
              <a:solidFill>
                <a:srgbClr val="000000"/>
              </a:solidFill>
            </a:endParaRPr>
          </a:p>
          <a:p>
            <a:r>
              <a:rPr lang="en-US" sz="1800" b="1" i="0" u="none" strike="noStrike" baseline="0" dirty="0">
                <a:solidFill>
                  <a:srgbClr val="000000"/>
                </a:solidFill>
              </a:rPr>
              <a:t>Location of Outdoor Storage Areas. </a:t>
            </a:r>
            <a:endParaRPr lang="en-US" sz="1800" b="0" i="0" u="none" strike="noStrike" baseline="0" dirty="0">
              <a:solidFill>
                <a:srgbClr val="000000"/>
              </a:solidFill>
            </a:endParaRPr>
          </a:p>
          <a:p>
            <a:r>
              <a:rPr lang="en-US" sz="1800" b="0" i="0" u="none" strike="noStrike" baseline="0" dirty="0">
                <a:solidFill>
                  <a:srgbClr val="000000"/>
                </a:solidFill>
              </a:rPr>
              <a:t>1. Outdoor storage may only be allowed in conjunction with and as an accessory use to an existing business with an active business license. Primary use outdoor storage or truck parking lot is not permitted. </a:t>
            </a:r>
          </a:p>
          <a:p>
            <a:r>
              <a:rPr lang="en-US" sz="1800" b="0" i="0" u="none" strike="noStrike" baseline="0" dirty="0">
                <a:solidFill>
                  <a:srgbClr val="000000"/>
                </a:solidFill>
              </a:rPr>
              <a:t>2. Outdoor storage may not be located within any required front or street side yard. </a:t>
            </a:r>
          </a:p>
          <a:p>
            <a:r>
              <a:rPr lang="en-US" sz="1800" b="0" i="0" u="none" strike="noStrike" baseline="0" dirty="0">
                <a:solidFill>
                  <a:srgbClr val="000000"/>
                </a:solidFill>
              </a:rPr>
              <a:t>3. If outdoor storage is adjacent to a residential district, a Zoning Administrator Permit is required. </a:t>
            </a:r>
          </a:p>
          <a:p>
            <a:endParaRPr lang="en-US" sz="1800" b="1" i="0" u="none" strike="noStrike" baseline="0" dirty="0">
              <a:solidFill>
                <a:srgbClr val="000000"/>
              </a:solidFill>
              <a:latin typeface="Open Sans" panose="020B0606030504020204" pitchFamily="34" charset="0"/>
            </a:endParaRPr>
          </a:p>
          <a:p>
            <a:r>
              <a:rPr lang="en-US" b="1" dirty="0">
                <a:solidFill>
                  <a:srgbClr val="000000"/>
                </a:solidFill>
              </a:rPr>
              <a:t>Screening</a:t>
            </a:r>
            <a:r>
              <a:rPr lang="en-US" dirty="0">
                <a:solidFill>
                  <a:srgbClr val="000000"/>
                </a:solidFill>
              </a:rPr>
              <a:t>. All materials and outdoor storage areas must be fully screened so as not to be visible from any rights-of-way and shall be located below fence height, wall, or building. </a:t>
            </a:r>
          </a:p>
          <a:p>
            <a:endParaRPr lang="en-US" dirty="0">
              <a:solidFill>
                <a:srgbClr val="000000"/>
              </a:solidFill>
            </a:endParaRPr>
          </a:p>
        </p:txBody>
      </p:sp>
    </p:spTree>
    <p:extLst>
      <p:ext uri="{BB962C8B-B14F-4D97-AF65-F5344CB8AC3E}">
        <p14:creationId xmlns:p14="http://schemas.microsoft.com/office/powerpoint/2010/main" val="337502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698F4177-A469-1953-79B6-9AE7A120FF91}"/>
              </a:ext>
            </a:extLst>
          </p:cNvPr>
          <p:cNvSpPr>
            <a:spLocks noGrp="1"/>
          </p:cNvSpPr>
          <p:nvPr>
            <p:ph type="body" sz="quarter" idx="13"/>
          </p:nvPr>
        </p:nvSpPr>
        <p:spPr>
          <a:xfrm>
            <a:off x="265176" y="128016"/>
            <a:ext cx="10974324" cy="653321"/>
          </a:xfrm>
        </p:spPr>
        <p:txBody>
          <a:bodyPr/>
          <a:lstStyle/>
          <a:p>
            <a:r>
              <a:rPr lang="en-US" dirty="0"/>
              <a:t>Division III: Citywide Standards</a:t>
            </a:r>
          </a:p>
        </p:txBody>
      </p:sp>
      <p:sp>
        <p:nvSpPr>
          <p:cNvPr id="2" name="Text Placeholder 1">
            <a:extLst>
              <a:ext uri="{FF2B5EF4-FFF2-40B4-BE49-F238E27FC236}">
                <a16:creationId xmlns:a16="http://schemas.microsoft.com/office/drawing/2014/main" id="{5595BDCE-23AB-FCA6-913A-090E1870636C}"/>
              </a:ext>
            </a:extLst>
          </p:cNvPr>
          <p:cNvSpPr>
            <a:spLocks noGrp="1"/>
          </p:cNvSpPr>
          <p:nvPr>
            <p:ph type="body" sz="quarter" idx="14"/>
          </p:nvPr>
        </p:nvSpPr>
        <p:spPr>
          <a:xfrm>
            <a:off x="235839" y="1094844"/>
            <a:ext cx="8550810" cy="565790"/>
          </a:xfrm>
        </p:spPr>
        <p:txBody>
          <a:bodyPr/>
          <a:lstStyle/>
          <a:p>
            <a:r>
              <a:rPr lang="en-US" dirty="0"/>
              <a:t>17.80 Nonconforming Provisions - </a:t>
            </a:r>
            <a:r>
              <a:rPr lang="en-US" sz="2400" dirty="0">
                <a:solidFill>
                  <a:srgbClr val="FF0000"/>
                </a:solidFill>
              </a:rPr>
              <a:t>Updated </a:t>
            </a:r>
          </a:p>
        </p:txBody>
      </p:sp>
      <p:cxnSp>
        <p:nvCxnSpPr>
          <p:cNvPr id="10" name="Connector: Elbow 9">
            <a:extLst>
              <a:ext uri="{FF2B5EF4-FFF2-40B4-BE49-F238E27FC236}">
                <a16:creationId xmlns:a16="http://schemas.microsoft.com/office/drawing/2014/main" id="{57E3AAFD-6C95-4E8F-18E2-55D8DB83A49A}"/>
              </a:ext>
            </a:extLst>
          </p:cNvPr>
          <p:cNvCxnSpPr>
            <a:cxnSpLocks/>
          </p:cNvCxnSpPr>
          <p:nvPr/>
        </p:nvCxnSpPr>
        <p:spPr>
          <a:xfrm>
            <a:off x="12561417" y="2865638"/>
            <a:ext cx="1154583" cy="274320"/>
          </a:xfrm>
          <a:prstGeom prst="bentConnector3">
            <a:avLst>
              <a:gd name="adj1" fmla="val 50000"/>
            </a:avLst>
          </a:prstGeom>
          <a:ln w="12700">
            <a:solidFill>
              <a:srgbClr val="00638B"/>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5F3D4A2-793D-4D94-A8F9-5449798CE04F}"/>
              </a:ext>
            </a:extLst>
          </p:cNvPr>
          <p:cNvSpPr>
            <a:spLocks noGrp="1"/>
          </p:cNvSpPr>
          <p:nvPr>
            <p:ph type="body" sz="quarter" idx="16"/>
          </p:nvPr>
        </p:nvSpPr>
        <p:spPr>
          <a:xfrm>
            <a:off x="235838" y="1737618"/>
            <a:ext cx="6957442" cy="4022583"/>
          </a:xfrm>
        </p:spPr>
        <p:txBody>
          <a:bodyPr/>
          <a:lstStyle/>
          <a:p>
            <a:r>
              <a:rPr lang="en-US" sz="1800" b="1" dirty="0"/>
              <a:t>Determination of Nonconforming Uses, Structures, and Lots</a:t>
            </a:r>
          </a:p>
          <a:p>
            <a:r>
              <a:rPr lang="en-US" sz="1800" b="1" dirty="0"/>
              <a:t>Nonconforming Uses</a:t>
            </a:r>
          </a:p>
          <a:p>
            <a:r>
              <a:rPr lang="en-US" sz="1800" b="1" dirty="0"/>
              <a:t>Continuation and Maintenance of Nonconforming Structures</a:t>
            </a:r>
          </a:p>
          <a:p>
            <a:r>
              <a:rPr lang="en-US" sz="1800" b="1" dirty="0"/>
              <a:t>Alterations and Enlargements to Nonconforming Structures</a:t>
            </a:r>
          </a:p>
          <a:p>
            <a:r>
              <a:rPr lang="en-US" sz="1800" b="1" dirty="0"/>
              <a:t>Repair and Replacement of Damaged or Destroyed Nonconforming Buildings</a:t>
            </a:r>
          </a:p>
          <a:p>
            <a:r>
              <a:rPr lang="en-US" sz="1800" b="1" dirty="0"/>
              <a:t>Abandonment or Discontinuance of Nonconforming Uses</a:t>
            </a:r>
          </a:p>
          <a:p>
            <a:r>
              <a:rPr lang="en-US" sz="1800" b="1" dirty="0"/>
              <a:t>Nonconforming Signs</a:t>
            </a:r>
          </a:p>
          <a:p>
            <a:endParaRPr lang="en-US" sz="2800" dirty="0"/>
          </a:p>
        </p:txBody>
      </p:sp>
      <p:sp>
        <p:nvSpPr>
          <p:cNvPr id="9" name="Text Placeholder 3">
            <a:extLst>
              <a:ext uri="{FF2B5EF4-FFF2-40B4-BE49-F238E27FC236}">
                <a16:creationId xmlns:a16="http://schemas.microsoft.com/office/drawing/2014/main" id="{A3F36A50-DC35-4C8E-AC20-37AA13A25A6D}"/>
              </a:ext>
            </a:extLst>
          </p:cNvPr>
          <p:cNvSpPr txBox="1">
            <a:spLocks/>
          </p:cNvSpPr>
          <p:nvPr/>
        </p:nvSpPr>
        <p:spPr>
          <a:xfrm>
            <a:off x="6997959" y="1825535"/>
            <a:ext cx="4693298" cy="9580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800" b="1" kern="1200">
                <a:solidFill>
                  <a:schemeClr val="tx1"/>
                </a:solidFill>
                <a:latin typeface="+mn-lt"/>
                <a:ea typeface="+mn-ea"/>
                <a:cs typeface="+mn-cs"/>
              </a:defRPr>
            </a:lvl1pPr>
            <a:lvl2pPr marL="457200" indent="-342900" algn="l" defTabSz="914400" rtl="0" eaLnBrk="1" latinLnBrk="0" hangingPunct="1">
              <a:lnSpc>
                <a:spcPct val="90000"/>
              </a:lnSpc>
              <a:spcBef>
                <a:spcPts val="500"/>
              </a:spcBef>
              <a:buSzPct val="100000"/>
              <a:buFont typeface="Arial" panose="020B0604020202020204" pitchFamily="34" charset="0"/>
              <a:buChar char="•"/>
              <a:defRPr sz="2400" b="1" kern="1200">
                <a:solidFill>
                  <a:schemeClr val="tx1"/>
                </a:solidFill>
                <a:latin typeface="+mn-lt"/>
                <a:ea typeface="+mn-ea"/>
                <a:cs typeface="+mn-cs"/>
              </a:defRPr>
            </a:lvl2pPr>
            <a:lvl3pPr marL="731520" indent="-285750" algn="l" defTabSz="914400" rtl="0" eaLnBrk="1" latinLnBrk="0" hangingPunct="1">
              <a:lnSpc>
                <a:spcPct val="90000"/>
              </a:lnSpc>
              <a:spcBef>
                <a:spcPts val="500"/>
              </a:spcBef>
              <a:buFont typeface="Courier New" panose="02070309020205020404" pitchFamily="49" charset="0"/>
              <a:buChar char="o"/>
              <a:defRPr sz="2000" i="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Font typeface="Arial" panose="020B0604020202020204" pitchFamily="34" charset="0"/>
              <a:buChar char="•"/>
            </a:pPr>
            <a:endParaRPr lang="en-US" sz="1800" b="0" i="1" dirty="0">
              <a:solidFill>
                <a:srgbClr val="00638B"/>
              </a:solidFill>
              <a:latin typeface="Arial" panose="020B0604020202020204" pitchFamily="34" charset="0"/>
              <a:ea typeface="Open Sans" pitchFamily="2" charset="0"/>
              <a:cs typeface="Arial" panose="020B0604020202020204" pitchFamily="34" charset="0"/>
            </a:endParaRPr>
          </a:p>
        </p:txBody>
      </p:sp>
      <p:pic>
        <p:nvPicPr>
          <p:cNvPr id="3" name="Picture 2" descr="A logo with a leaf and hexagons&#10;&#10;Description automatically generated">
            <a:extLst>
              <a:ext uri="{FF2B5EF4-FFF2-40B4-BE49-F238E27FC236}">
                <a16:creationId xmlns:a16="http://schemas.microsoft.com/office/drawing/2014/main" id="{BC473E85-28F2-3BB3-B538-A16C0ED15F98}"/>
              </a:ext>
            </a:extLst>
          </p:cNvPr>
          <p:cNvPicPr>
            <a:picLocks noChangeAspect="1"/>
          </p:cNvPicPr>
          <p:nvPr/>
        </p:nvPicPr>
        <p:blipFill rotWithShape="1">
          <a:blip r:embed="rId3">
            <a:clrChange>
              <a:clrFrom>
                <a:srgbClr val="FFFFFF"/>
              </a:clrFrom>
              <a:clrTo>
                <a:srgbClr val="FFFFFF">
                  <a:alpha val="0"/>
                </a:srgbClr>
              </a:clrTo>
            </a:clrChange>
          </a:blip>
          <a:srcRect l="9334" r="8889"/>
          <a:stretch/>
        </p:blipFill>
        <p:spPr>
          <a:xfrm>
            <a:off x="10287000" y="4556402"/>
            <a:ext cx="1564245" cy="1912799"/>
          </a:xfrm>
          <a:prstGeom prst="rect">
            <a:avLst/>
          </a:prstGeom>
        </p:spPr>
      </p:pic>
      <p:sp>
        <p:nvSpPr>
          <p:cNvPr id="4" name="Rectangle 3">
            <a:extLst>
              <a:ext uri="{FF2B5EF4-FFF2-40B4-BE49-F238E27FC236}">
                <a16:creationId xmlns:a16="http://schemas.microsoft.com/office/drawing/2014/main" id="{F43DEDC0-7A46-7CC8-AABE-00FB0F05869E}"/>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D4A085DB-77B0-4E7A-BCB5-506536157B6E}"/>
              </a:ext>
            </a:extLst>
          </p:cNvPr>
          <p:cNvSpPr txBox="1">
            <a:spLocks/>
          </p:cNvSpPr>
          <p:nvPr/>
        </p:nvSpPr>
        <p:spPr>
          <a:xfrm>
            <a:off x="7244718" y="1626713"/>
            <a:ext cx="4921882" cy="7123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800" b="1" kern="1200">
                <a:solidFill>
                  <a:schemeClr val="tx1"/>
                </a:solidFill>
                <a:latin typeface="+mn-lt"/>
                <a:ea typeface="+mn-ea"/>
                <a:cs typeface="+mn-cs"/>
              </a:defRPr>
            </a:lvl1pPr>
            <a:lvl2pPr marL="457200" indent="-342900" algn="l" defTabSz="914400" rtl="0" eaLnBrk="1" latinLnBrk="0" hangingPunct="1">
              <a:lnSpc>
                <a:spcPct val="90000"/>
              </a:lnSpc>
              <a:spcBef>
                <a:spcPts val="500"/>
              </a:spcBef>
              <a:buSzPct val="100000"/>
              <a:buFont typeface="Arial" panose="020B0604020202020204" pitchFamily="34" charset="0"/>
              <a:buChar char="•"/>
              <a:defRPr sz="2400" b="1" kern="1200">
                <a:solidFill>
                  <a:schemeClr val="tx1"/>
                </a:solidFill>
                <a:latin typeface="+mn-lt"/>
                <a:ea typeface="+mn-ea"/>
                <a:cs typeface="+mn-cs"/>
              </a:defRPr>
            </a:lvl2pPr>
            <a:lvl3pPr marL="731520" indent="-285750" algn="l" defTabSz="914400" rtl="0" eaLnBrk="1" latinLnBrk="0" hangingPunct="1">
              <a:lnSpc>
                <a:spcPct val="90000"/>
              </a:lnSpc>
              <a:spcBef>
                <a:spcPts val="500"/>
              </a:spcBef>
              <a:buFont typeface="Courier New" panose="02070309020205020404" pitchFamily="49" charset="0"/>
              <a:buChar char="o"/>
              <a:defRPr sz="2000" i="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Font typeface="Arial" panose="020B0604020202020204" pitchFamily="34" charset="0"/>
              <a:buChar char="•"/>
            </a:pPr>
            <a:r>
              <a:rPr lang="en-US" sz="1400" dirty="0">
                <a:solidFill>
                  <a:srgbClr val="00638B"/>
                </a:solidFill>
                <a:latin typeface="Arial" panose="020B0604020202020204" pitchFamily="34" charset="0"/>
                <a:ea typeface="Open Sans" pitchFamily="2" charset="0"/>
                <a:cs typeface="Arial" panose="020B0604020202020204" pitchFamily="34" charset="0"/>
              </a:rPr>
              <a:t>Legal v Illegal Nonconforming status </a:t>
            </a:r>
            <a:r>
              <a:rPr lang="en-US" sz="1400" b="0" i="1" dirty="0">
                <a:solidFill>
                  <a:srgbClr val="00638B"/>
                </a:solidFill>
                <a:latin typeface="Arial" panose="020B0604020202020204" pitchFamily="34" charset="0"/>
                <a:ea typeface="Open Sans" pitchFamily="2" charset="0"/>
                <a:cs typeface="Arial" panose="020B0604020202020204" pitchFamily="34" charset="0"/>
              </a:rPr>
              <a:t>(Originally permitted or not)</a:t>
            </a:r>
          </a:p>
          <a:p>
            <a:pPr marL="285750" indent="-285750">
              <a:lnSpc>
                <a:spcPct val="100000"/>
              </a:lnSpc>
              <a:spcBef>
                <a:spcPts val="0"/>
              </a:spcBef>
              <a:spcAft>
                <a:spcPts val="600"/>
              </a:spcAft>
              <a:buFont typeface="Arial" panose="020B0604020202020204" pitchFamily="34" charset="0"/>
              <a:buChar char="•"/>
            </a:pPr>
            <a:r>
              <a:rPr lang="en-US" sz="1400" dirty="0">
                <a:solidFill>
                  <a:srgbClr val="00638B"/>
                </a:solidFill>
                <a:latin typeface="Arial" panose="020B0604020202020204" pitchFamily="34" charset="0"/>
                <a:ea typeface="Open Sans" pitchFamily="2" charset="0"/>
                <a:cs typeface="Arial" panose="020B0604020202020204" pitchFamily="34" charset="0"/>
              </a:rPr>
              <a:t>Defines Nonconformities </a:t>
            </a:r>
            <a:r>
              <a:rPr lang="en-US" sz="1400" b="0" i="1" dirty="0">
                <a:solidFill>
                  <a:srgbClr val="00638B"/>
                </a:solidFill>
                <a:latin typeface="Arial" panose="020B0604020202020204" pitchFamily="34" charset="0"/>
                <a:ea typeface="Open Sans" pitchFamily="2" charset="0"/>
                <a:cs typeface="Arial" panose="020B0604020202020204" pitchFamily="34" charset="0"/>
              </a:rPr>
              <a:t>(When a use or structure has a right to continue)</a:t>
            </a:r>
          </a:p>
          <a:p>
            <a:pPr marL="285750" indent="-285750">
              <a:lnSpc>
                <a:spcPct val="100000"/>
              </a:lnSpc>
              <a:spcBef>
                <a:spcPts val="0"/>
              </a:spcBef>
              <a:spcAft>
                <a:spcPts val="600"/>
              </a:spcAft>
              <a:buFont typeface="Arial" panose="020B0604020202020204" pitchFamily="34" charset="0"/>
              <a:buChar char="•"/>
            </a:pPr>
            <a:r>
              <a:rPr lang="en-US" sz="1400" dirty="0">
                <a:solidFill>
                  <a:srgbClr val="00638B"/>
                </a:solidFill>
                <a:latin typeface="Arial" panose="020B0604020202020204" pitchFamily="34" charset="0"/>
                <a:ea typeface="Open Sans" pitchFamily="2" charset="0"/>
                <a:cs typeface="Arial" panose="020B0604020202020204" pitchFamily="34" charset="0"/>
              </a:rPr>
              <a:t>Nonconforming Lots </a:t>
            </a:r>
            <a:r>
              <a:rPr lang="en-US" sz="1400" b="0" i="1" dirty="0">
                <a:solidFill>
                  <a:srgbClr val="00638B"/>
                </a:solidFill>
                <a:latin typeface="Arial" panose="020B0604020202020204" pitchFamily="34" charset="0"/>
                <a:ea typeface="Open Sans" pitchFamily="2" charset="0"/>
                <a:cs typeface="Arial" panose="020B0604020202020204" pitchFamily="34" charset="0"/>
              </a:rPr>
              <a:t>(Lots smaller than minimum requirements)</a:t>
            </a:r>
          </a:p>
        </p:txBody>
      </p:sp>
      <p:sp>
        <p:nvSpPr>
          <p:cNvPr id="12" name="TextBox 11">
            <a:extLst>
              <a:ext uri="{FF2B5EF4-FFF2-40B4-BE49-F238E27FC236}">
                <a16:creationId xmlns:a16="http://schemas.microsoft.com/office/drawing/2014/main" id="{341194ED-1730-4BEF-BC80-0C56026FD234}"/>
              </a:ext>
            </a:extLst>
          </p:cNvPr>
          <p:cNvSpPr txBox="1"/>
          <p:nvPr/>
        </p:nvSpPr>
        <p:spPr>
          <a:xfrm>
            <a:off x="7251700" y="3271855"/>
            <a:ext cx="4914900" cy="954107"/>
          </a:xfrm>
          <a:prstGeom prst="rect">
            <a:avLst/>
          </a:prstGeom>
          <a:noFill/>
        </p:spPr>
        <p:txBody>
          <a:bodyPr wrap="square">
            <a:spAutoFit/>
          </a:bodyPr>
          <a:lstStyle/>
          <a:p>
            <a:pPr marL="285750" indent="-285750">
              <a:lnSpc>
                <a:spcPct val="100000"/>
              </a:lnSpc>
              <a:spcBef>
                <a:spcPts val="0"/>
              </a:spcBef>
              <a:spcAft>
                <a:spcPts val="600"/>
              </a:spcAft>
              <a:buFont typeface="Arial" panose="020B0604020202020204" pitchFamily="34" charset="0"/>
              <a:buChar char="•"/>
            </a:pPr>
            <a:r>
              <a:rPr lang="en-US" sz="1400" b="1" dirty="0">
                <a:solidFill>
                  <a:srgbClr val="00638B"/>
                </a:solidFill>
                <a:latin typeface="Arial" panose="020B0604020202020204" pitchFamily="34" charset="0"/>
                <a:ea typeface="Open Sans" pitchFamily="2" charset="0"/>
                <a:cs typeface="Arial" panose="020B0604020202020204" pitchFamily="34" charset="0"/>
              </a:rPr>
              <a:t>Changes or Substitutions of Nonconforming Uses </a:t>
            </a:r>
            <a:r>
              <a:rPr lang="en-US" sz="1400" b="0" i="1" dirty="0">
                <a:solidFill>
                  <a:srgbClr val="00638B"/>
                </a:solidFill>
                <a:latin typeface="Arial" panose="020B0604020202020204" pitchFamily="34" charset="0"/>
                <a:ea typeface="Open Sans" pitchFamily="2" charset="0"/>
                <a:cs typeface="Arial" panose="020B0604020202020204" pitchFamily="34" charset="0"/>
              </a:rPr>
              <a:t>(Process for review of changes. Defines intensification of use and identifies property improvements that may be required upon change in tenancy or ownership)</a:t>
            </a:r>
          </a:p>
        </p:txBody>
      </p:sp>
      <p:sp>
        <p:nvSpPr>
          <p:cNvPr id="14" name="TextBox 13">
            <a:extLst>
              <a:ext uri="{FF2B5EF4-FFF2-40B4-BE49-F238E27FC236}">
                <a16:creationId xmlns:a16="http://schemas.microsoft.com/office/drawing/2014/main" id="{2CF92206-206E-40F4-A7D6-421D832A159D}"/>
              </a:ext>
            </a:extLst>
          </p:cNvPr>
          <p:cNvSpPr txBox="1"/>
          <p:nvPr/>
        </p:nvSpPr>
        <p:spPr>
          <a:xfrm>
            <a:off x="5146618" y="5079003"/>
            <a:ext cx="4559041" cy="1169551"/>
          </a:xfrm>
          <a:prstGeom prst="rect">
            <a:avLst/>
          </a:prstGeom>
          <a:noFill/>
        </p:spPr>
        <p:txBody>
          <a:bodyPr wrap="square">
            <a:spAutoFit/>
          </a:bodyPr>
          <a:lstStyle/>
          <a:p>
            <a:pPr marL="285750" indent="-285750">
              <a:lnSpc>
                <a:spcPct val="100000"/>
              </a:lnSpc>
              <a:spcBef>
                <a:spcPts val="0"/>
              </a:spcBef>
              <a:spcAft>
                <a:spcPts val="600"/>
              </a:spcAft>
              <a:buFont typeface="Arial" panose="020B0604020202020204" pitchFamily="34" charset="0"/>
              <a:buChar char="•"/>
            </a:pPr>
            <a:r>
              <a:rPr lang="en-US" sz="1400" b="1" dirty="0">
                <a:solidFill>
                  <a:srgbClr val="00638B"/>
                </a:solidFill>
                <a:latin typeface="Arial" panose="020B0604020202020204" pitchFamily="34" charset="0"/>
                <a:ea typeface="Open Sans" pitchFamily="2" charset="0"/>
                <a:cs typeface="Arial" panose="020B0604020202020204" pitchFamily="34" charset="0"/>
              </a:rPr>
              <a:t>Abandonment  </a:t>
            </a:r>
            <a:r>
              <a:rPr lang="en-US" sz="1400" b="0" i="1" dirty="0">
                <a:solidFill>
                  <a:srgbClr val="00638B"/>
                </a:solidFill>
                <a:latin typeface="Arial" panose="020B0604020202020204" pitchFamily="34" charset="0"/>
                <a:ea typeface="Open Sans" pitchFamily="2" charset="0"/>
                <a:cs typeface="Arial" panose="020B0604020202020204" pitchFamily="34" charset="0"/>
              </a:rPr>
              <a:t>(A nonconforming use of a building or structure ceases for a continuous period of 6-months.  Defines when a use ceases to operate. Allows the Director to grant a 6-month extension if economic conditions warrant the additional time.) </a:t>
            </a:r>
          </a:p>
        </p:txBody>
      </p:sp>
    </p:spTree>
    <p:extLst>
      <p:ext uri="{BB962C8B-B14F-4D97-AF65-F5344CB8AC3E}">
        <p14:creationId xmlns:p14="http://schemas.microsoft.com/office/powerpoint/2010/main" val="182569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BAA0E54-2CD8-BD94-565C-4CA0F03B1BE0}"/>
              </a:ext>
            </a:extLst>
          </p:cNvPr>
          <p:cNvSpPr>
            <a:spLocks noGrp="1"/>
          </p:cNvSpPr>
          <p:nvPr>
            <p:ph type="body" sz="quarter" idx="16"/>
          </p:nvPr>
        </p:nvSpPr>
        <p:spPr>
          <a:xfrm>
            <a:off x="766913" y="2415584"/>
            <a:ext cx="9970850" cy="1221738"/>
          </a:xfrm>
        </p:spPr>
        <p:txBody>
          <a:bodyPr/>
          <a:lstStyle/>
          <a:p>
            <a:pPr marL="0" marR="0" indent="0" algn="ctr">
              <a:lnSpc>
                <a:spcPct val="115000"/>
              </a:lnSpc>
              <a:spcBef>
                <a:spcPts val="0"/>
              </a:spcBef>
              <a:spcAft>
                <a:spcPts val="0"/>
              </a:spcAft>
              <a:buNone/>
            </a:pPr>
            <a:r>
              <a:rPr lang="en-US" sz="6600" b="1" dirty="0">
                <a:ea typeface="Calibri" panose="020F0502020204030204" pitchFamily="34" charset="0"/>
              </a:rPr>
              <a:t>DISCUSSION</a:t>
            </a:r>
            <a:endParaRPr lang="en-US" sz="6600" b="1" dirty="0">
              <a:effectLst/>
              <a:ea typeface="Calibri" panose="020F0502020204030204" pitchFamily="34" charset="0"/>
            </a:endParaRPr>
          </a:p>
          <a:p>
            <a:endParaRPr lang="en-US" dirty="0"/>
          </a:p>
        </p:txBody>
      </p:sp>
      <p:pic>
        <p:nvPicPr>
          <p:cNvPr id="3" name="Picture 2" descr="A logo with a leaf and hexagons&#10;&#10;Description automatically generated">
            <a:extLst>
              <a:ext uri="{FF2B5EF4-FFF2-40B4-BE49-F238E27FC236}">
                <a16:creationId xmlns:a16="http://schemas.microsoft.com/office/drawing/2014/main" id="{108B2F7B-D821-61CA-DB1A-61BE1184F5CA}"/>
              </a:ext>
            </a:extLst>
          </p:cNvPr>
          <p:cNvPicPr>
            <a:picLocks noChangeAspect="1"/>
          </p:cNvPicPr>
          <p:nvPr/>
        </p:nvPicPr>
        <p:blipFill rotWithShape="1">
          <a:blip r:embed="rId3">
            <a:clrChange>
              <a:clrFrom>
                <a:srgbClr val="FFFFFF"/>
              </a:clrFrom>
              <a:clrTo>
                <a:srgbClr val="FFFFFF">
                  <a:alpha val="0"/>
                </a:srgbClr>
              </a:clrTo>
            </a:clrChange>
          </a:blip>
          <a:srcRect l="9334" r="8889"/>
          <a:stretch/>
        </p:blipFill>
        <p:spPr>
          <a:xfrm>
            <a:off x="10439400" y="4595620"/>
            <a:ext cx="1411845" cy="1726440"/>
          </a:xfrm>
          <a:prstGeom prst="rect">
            <a:avLst/>
          </a:prstGeom>
        </p:spPr>
      </p:pic>
      <p:sp>
        <p:nvSpPr>
          <p:cNvPr id="5" name="Rectangle 4">
            <a:extLst>
              <a:ext uri="{FF2B5EF4-FFF2-40B4-BE49-F238E27FC236}">
                <a16:creationId xmlns:a16="http://schemas.microsoft.com/office/drawing/2014/main" id="{5E3CB1F3-12C4-D54A-67A4-1AD848B39A5F}"/>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1148BD-1659-4C71-A986-EFDA684C39CC}"/>
              </a:ext>
            </a:extLst>
          </p:cNvPr>
          <p:cNvSpPr/>
          <p:nvPr/>
        </p:nvSpPr>
        <p:spPr>
          <a:xfrm>
            <a:off x="908297" y="6493307"/>
            <a:ext cx="714139" cy="225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425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CD5217-D2B7-E8FB-7BBF-4A3CF102A906}"/>
              </a:ext>
            </a:extLst>
          </p:cNvPr>
          <p:cNvSpPr>
            <a:spLocks noGrp="1"/>
          </p:cNvSpPr>
          <p:nvPr>
            <p:ph type="body" sz="quarter" idx="13"/>
          </p:nvPr>
        </p:nvSpPr>
        <p:spPr/>
        <p:txBody>
          <a:bodyPr/>
          <a:lstStyle/>
          <a:p>
            <a:r>
              <a:rPr lang="en-US" dirty="0"/>
              <a:t>Next Steps</a:t>
            </a:r>
          </a:p>
        </p:txBody>
      </p:sp>
      <p:sp>
        <p:nvSpPr>
          <p:cNvPr id="7" name="Text Placeholder 2">
            <a:extLst>
              <a:ext uri="{FF2B5EF4-FFF2-40B4-BE49-F238E27FC236}">
                <a16:creationId xmlns:a16="http://schemas.microsoft.com/office/drawing/2014/main" id="{2BAA0E54-2CD8-BD94-565C-4CA0F03B1BE0}"/>
              </a:ext>
            </a:extLst>
          </p:cNvPr>
          <p:cNvSpPr>
            <a:spLocks noGrp="1"/>
          </p:cNvSpPr>
          <p:nvPr>
            <p:ph type="body" sz="quarter" idx="16"/>
          </p:nvPr>
        </p:nvSpPr>
        <p:spPr>
          <a:xfrm>
            <a:off x="468550" y="1040642"/>
            <a:ext cx="9970850" cy="4776716"/>
          </a:xfrm>
        </p:spPr>
        <p:txBody>
          <a:bodyPr/>
          <a:lstStyle/>
          <a:p>
            <a:pPr marL="0" marR="0" indent="0">
              <a:lnSpc>
                <a:spcPct val="115000"/>
              </a:lnSpc>
              <a:spcBef>
                <a:spcPts val="0"/>
              </a:spcBef>
              <a:spcAft>
                <a:spcPts val="0"/>
              </a:spcAft>
              <a:buNone/>
            </a:pPr>
            <a:r>
              <a:rPr lang="en-US" sz="1800" u="sng" dirty="0">
                <a:effectLst/>
                <a:latin typeface="+mn-lt"/>
                <a:ea typeface="Arial" panose="020B0604020202020204" pitchFamily="34" charset="0"/>
                <a:cs typeface="Times New Roman" panose="02020603050405020304" pitchFamily="18" charset="0"/>
              </a:rPr>
              <a:t>Proposed Public Meeting Schedule: </a:t>
            </a:r>
            <a:endParaRPr lang="en-US" sz="1800" dirty="0">
              <a:effectLst/>
              <a:latin typeface="+mn-lt"/>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mn-lt"/>
                <a:ea typeface="Arial" panose="020B0604020202020204" pitchFamily="34" charset="0"/>
                <a:cs typeface="Times New Roman" panose="02020603050405020304" pitchFamily="18" charset="0"/>
              </a:rPr>
              <a:t>Meetings may be subject to change, so please continue to check the CZC web site for up-to-date information.</a:t>
            </a:r>
          </a:p>
          <a:p>
            <a:pPr marL="0" marR="0" indent="0">
              <a:lnSpc>
                <a:spcPct val="115000"/>
              </a:lnSpc>
              <a:spcBef>
                <a:spcPts val="0"/>
              </a:spcBef>
              <a:spcAft>
                <a:spcPts val="0"/>
              </a:spcAft>
              <a:buNone/>
            </a:pPr>
            <a:r>
              <a:rPr lang="en-US" sz="1800" dirty="0">
                <a:effectLst/>
                <a:latin typeface="+mn-lt"/>
                <a:ea typeface="Arial" panose="020B0604020202020204" pitchFamily="34" charset="0"/>
                <a:cs typeface="Times New Roman" panose="02020603050405020304" pitchFamily="18" charset="0"/>
              </a:rPr>
              <a:t> </a:t>
            </a:r>
          </a:p>
          <a:p>
            <a:pPr marL="0" marR="0" indent="0">
              <a:lnSpc>
                <a:spcPct val="115000"/>
              </a:lnSpc>
              <a:spcBef>
                <a:spcPts val="0"/>
              </a:spcBef>
              <a:spcAft>
                <a:spcPts val="0"/>
              </a:spcAft>
              <a:buNone/>
            </a:pPr>
            <a:endParaRPr lang="en-US" sz="1100" dirty="0">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mn-lt"/>
                <a:ea typeface="Calibri" panose="020F0502020204030204" pitchFamily="34" charset="0"/>
              </a:rPr>
              <a:t>Please join the City of Woodland staff at one or more of the scheduled </a:t>
            </a:r>
            <a:r>
              <a:rPr lang="en-US" sz="1800" b="1" dirty="0">
                <a:effectLst/>
                <a:latin typeface="+mn-lt"/>
                <a:ea typeface="Calibri" panose="020F0502020204030204" pitchFamily="34" charset="0"/>
              </a:rPr>
              <a:t>workshops concerning the Public Review Draft Comprehensive Zoning Code Update</a:t>
            </a:r>
            <a:r>
              <a:rPr lang="en-US" sz="1800" dirty="0">
                <a:effectLst/>
                <a:latin typeface="+mn-lt"/>
                <a:ea typeface="Calibri" panose="020F0502020204030204" pitchFamily="34" charset="0"/>
              </a:rPr>
              <a:t> on</a:t>
            </a:r>
            <a:r>
              <a:rPr lang="en-US" sz="1800" b="1" dirty="0">
                <a:effectLst/>
                <a:latin typeface="+mn-lt"/>
                <a:ea typeface="Calibri" panose="020F0502020204030204" pitchFamily="34" charset="0"/>
              </a:rPr>
              <a:t> </a:t>
            </a:r>
            <a:r>
              <a:rPr lang="en-US" sz="1800" dirty="0">
                <a:effectLst/>
                <a:latin typeface="+mn-lt"/>
                <a:ea typeface="Calibri" panose="020F0502020204030204" pitchFamily="34" charset="0"/>
              </a:rPr>
              <a:t>the following dates:</a:t>
            </a:r>
          </a:p>
          <a:p>
            <a:pPr marL="0" marR="0">
              <a:spcBef>
                <a:spcPts val="0"/>
              </a:spcBef>
              <a:spcAft>
                <a:spcPts val="0"/>
              </a:spcAft>
            </a:pPr>
            <a:endParaRPr lang="en-US" sz="18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effectLst/>
                <a:latin typeface="+mn-lt"/>
                <a:ea typeface="Times New Roman" panose="02020603050405020304" pitchFamily="18" charset="0"/>
              </a:rPr>
              <a:t>Thursday,</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October 5</a:t>
            </a:r>
            <a:r>
              <a:rPr lang="en-US" sz="2000" dirty="0">
                <a:effectLst/>
                <a:latin typeface="+mn-lt"/>
                <a:ea typeface="Times New Roman" panose="02020603050405020304" pitchFamily="18" charset="0"/>
              </a:rPr>
              <a:t> @ </a:t>
            </a:r>
            <a:r>
              <a:rPr lang="en-US" sz="2000" b="1" dirty="0">
                <a:effectLst/>
                <a:latin typeface="+mn-lt"/>
                <a:ea typeface="Times New Roman" panose="02020603050405020304" pitchFamily="18" charset="0"/>
              </a:rPr>
              <a:t>6:30 PM</a:t>
            </a:r>
            <a:r>
              <a:rPr lang="en-US" sz="2000" dirty="0">
                <a:effectLst/>
                <a:latin typeface="+mn-lt"/>
                <a:ea typeface="Times New Roman" panose="02020603050405020304" pitchFamily="18" charset="0"/>
              </a:rPr>
              <a:t> – Planning Commission Workshop </a:t>
            </a:r>
            <a:endParaRPr lang="en-US" sz="20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effectLst/>
                <a:latin typeface="+mn-lt"/>
                <a:ea typeface="Times New Roman" panose="02020603050405020304" pitchFamily="18" charset="0"/>
              </a:rPr>
              <a:t>Wednesday,</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October 18</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6:00 PM</a:t>
            </a:r>
            <a:r>
              <a:rPr lang="en-US" sz="2000" dirty="0">
                <a:effectLst/>
                <a:latin typeface="+mn-lt"/>
                <a:ea typeface="Times New Roman" panose="02020603050405020304" pitchFamily="18" charset="0"/>
              </a:rPr>
              <a:t> – Commercial and Mixed-Use focus</a:t>
            </a:r>
            <a:endParaRPr lang="en-US" sz="20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effectLst/>
                <a:latin typeface="+mn-lt"/>
                <a:ea typeface="Times New Roman" panose="02020603050405020304" pitchFamily="18" charset="0"/>
              </a:rPr>
              <a:t>Thursday,</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October 19</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6:30 PM</a:t>
            </a:r>
            <a:r>
              <a:rPr lang="en-US" sz="2000" dirty="0">
                <a:effectLst/>
                <a:latin typeface="+mn-lt"/>
                <a:ea typeface="Times New Roman" panose="02020603050405020304" pitchFamily="18" charset="0"/>
              </a:rPr>
              <a:t> – Planning Commission Workshop - Housing focus</a:t>
            </a:r>
            <a:endParaRPr lang="en-US" sz="20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effectLst/>
                <a:highlight>
                  <a:srgbClr val="FFE8C4"/>
                </a:highlight>
                <a:latin typeface="+mn-lt"/>
                <a:ea typeface="Times New Roman" panose="02020603050405020304" pitchFamily="18" charset="0"/>
              </a:rPr>
              <a:t>Tuesday,</a:t>
            </a:r>
            <a:r>
              <a:rPr lang="en-US" sz="2000" dirty="0">
                <a:effectLst/>
                <a:highlight>
                  <a:srgbClr val="FFE8C4"/>
                </a:highlight>
                <a:latin typeface="+mn-lt"/>
                <a:ea typeface="Times New Roman" panose="02020603050405020304" pitchFamily="18" charset="0"/>
              </a:rPr>
              <a:t> </a:t>
            </a:r>
            <a:r>
              <a:rPr lang="en-US" sz="2000" b="1" dirty="0">
                <a:effectLst/>
                <a:highlight>
                  <a:srgbClr val="FFE8C4"/>
                </a:highlight>
                <a:latin typeface="+mn-lt"/>
                <a:ea typeface="Times New Roman" panose="02020603050405020304" pitchFamily="18" charset="0"/>
              </a:rPr>
              <a:t>October 24</a:t>
            </a:r>
            <a:r>
              <a:rPr lang="en-US" sz="2000" dirty="0">
                <a:effectLst/>
                <a:highlight>
                  <a:srgbClr val="FFE8C4"/>
                </a:highlight>
                <a:latin typeface="+mn-lt"/>
                <a:ea typeface="Times New Roman" panose="02020603050405020304" pitchFamily="18" charset="0"/>
              </a:rPr>
              <a:t> @ </a:t>
            </a:r>
            <a:r>
              <a:rPr lang="en-US" sz="2000" b="1" dirty="0">
                <a:effectLst/>
                <a:highlight>
                  <a:srgbClr val="FFE8C4"/>
                </a:highlight>
                <a:latin typeface="+mn-lt"/>
                <a:ea typeface="Times New Roman" panose="02020603050405020304" pitchFamily="18" charset="0"/>
              </a:rPr>
              <a:t>11:30 AM</a:t>
            </a:r>
            <a:r>
              <a:rPr lang="en-US" sz="2000" dirty="0">
                <a:effectLst/>
                <a:highlight>
                  <a:srgbClr val="FFE8C4"/>
                </a:highlight>
                <a:latin typeface="+mn-lt"/>
                <a:ea typeface="Times New Roman" panose="02020603050405020304" pitchFamily="18" charset="0"/>
              </a:rPr>
              <a:t> – General and Industrial focus</a:t>
            </a:r>
            <a:endParaRPr lang="en-US" sz="2000" dirty="0">
              <a:effectLst/>
              <a:highlight>
                <a:srgbClr val="FFE8C4"/>
              </a:highligh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effectLst/>
                <a:latin typeface="+mn-lt"/>
                <a:ea typeface="Times New Roman" panose="02020603050405020304" pitchFamily="18" charset="0"/>
              </a:rPr>
              <a:t>Wednesday,</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October 25</a:t>
            </a:r>
            <a:r>
              <a:rPr lang="en-US" sz="2000" dirty="0">
                <a:effectLst/>
                <a:latin typeface="+mn-lt"/>
                <a:ea typeface="Times New Roman" panose="02020603050405020304" pitchFamily="18" charset="0"/>
              </a:rPr>
              <a:t> @ </a:t>
            </a:r>
            <a:r>
              <a:rPr lang="en-US" sz="2000" b="1" dirty="0">
                <a:effectLst/>
                <a:latin typeface="+mn-lt"/>
                <a:ea typeface="Times New Roman" panose="02020603050405020304" pitchFamily="18" charset="0"/>
              </a:rPr>
              <a:t>9:00 AM</a:t>
            </a:r>
            <a:r>
              <a:rPr lang="en-US" sz="2000" dirty="0">
                <a:effectLst/>
                <a:latin typeface="+mn-lt"/>
                <a:ea typeface="Times New Roman" panose="02020603050405020304" pitchFamily="18" charset="0"/>
              </a:rPr>
              <a:t> – Downtown focus</a:t>
            </a:r>
            <a:endParaRPr lang="en-US" sz="2000" dirty="0">
              <a:effectLst/>
              <a:latin typeface="+mn-lt"/>
              <a:ea typeface="Calibri" panose="020F0502020204030204" pitchFamily="34" charset="0"/>
            </a:endParaRPr>
          </a:p>
          <a:p>
            <a:pPr marL="0" marR="0">
              <a:spcBef>
                <a:spcPts val="0"/>
              </a:spcBef>
              <a:spcAft>
                <a:spcPts val="0"/>
              </a:spcAft>
            </a:pPr>
            <a:endParaRPr lang="en-US" sz="1800" dirty="0">
              <a:effectLst/>
              <a:latin typeface="+mn-lt"/>
              <a:ea typeface="Calibri" panose="020F0502020204030204" pitchFamily="34" charset="0"/>
            </a:endParaRPr>
          </a:p>
          <a:p>
            <a:pPr marL="0" marR="0" indent="0">
              <a:spcBef>
                <a:spcPts val="0"/>
              </a:spcBef>
              <a:spcAft>
                <a:spcPts val="0"/>
              </a:spcAft>
              <a:buNone/>
            </a:pPr>
            <a:r>
              <a:rPr lang="en-US" sz="1800" dirty="0">
                <a:effectLst/>
                <a:latin typeface="+mn-lt"/>
                <a:ea typeface="Calibri" panose="020F0502020204030204" pitchFamily="34" charset="0"/>
              </a:rPr>
              <a:t>All </a:t>
            </a:r>
            <a:r>
              <a:rPr lang="en-US" sz="1800" b="1" dirty="0">
                <a:effectLst/>
                <a:latin typeface="+mn-lt"/>
                <a:ea typeface="Calibri" panose="020F0502020204030204" pitchFamily="34" charset="0"/>
              </a:rPr>
              <a:t>meetings will be held in the</a:t>
            </a:r>
            <a:r>
              <a:rPr lang="en-US" sz="1800" dirty="0">
                <a:effectLst/>
                <a:latin typeface="+mn-lt"/>
                <a:ea typeface="Calibri" panose="020F0502020204030204" pitchFamily="34" charset="0"/>
              </a:rPr>
              <a:t> </a:t>
            </a:r>
            <a:r>
              <a:rPr lang="en-US" sz="1800" b="1" dirty="0">
                <a:effectLst/>
                <a:latin typeface="+mn-lt"/>
                <a:ea typeface="Calibri" panose="020F0502020204030204" pitchFamily="34" charset="0"/>
              </a:rPr>
              <a:t>City Council Chambers, 300 First Street, City Hall</a:t>
            </a:r>
            <a:r>
              <a:rPr lang="en-US" sz="1800" dirty="0">
                <a:effectLst/>
                <a:latin typeface="+mn-lt"/>
                <a:ea typeface="Calibri" panose="020F0502020204030204" pitchFamily="34" charset="0"/>
              </a:rPr>
              <a:t> and will be recorded and posted on the Comprehensive Zoning Code web page.</a:t>
            </a:r>
          </a:p>
          <a:p>
            <a:endParaRPr lang="en-US" dirty="0"/>
          </a:p>
        </p:txBody>
      </p:sp>
      <p:pic>
        <p:nvPicPr>
          <p:cNvPr id="3" name="Picture 2" descr="A logo with a leaf and hexagons&#10;&#10;Description automatically generated">
            <a:extLst>
              <a:ext uri="{FF2B5EF4-FFF2-40B4-BE49-F238E27FC236}">
                <a16:creationId xmlns:a16="http://schemas.microsoft.com/office/drawing/2014/main" id="{108B2F7B-D821-61CA-DB1A-61BE1184F5CA}"/>
              </a:ext>
            </a:extLst>
          </p:cNvPr>
          <p:cNvPicPr>
            <a:picLocks noChangeAspect="1"/>
          </p:cNvPicPr>
          <p:nvPr/>
        </p:nvPicPr>
        <p:blipFill rotWithShape="1">
          <a:blip r:embed="rId3">
            <a:clrChange>
              <a:clrFrom>
                <a:srgbClr val="FFFFFF"/>
              </a:clrFrom>
              <a:clrTo>
                <a:srgbClr val="FFFFFF">
                  <a:alpha val="0"/>
                </a:srgbClr>
              </a:clrTo>
            </a:clrChange>
          </a:blip>
          <a:srcRect l="9334" r="8889"/>
          <a:stretch/>
        </p:blipFill>
        <p:spPr>
          <a:xfrm>
            <a:off x="10439400" y="4595620"/>
            <a:ext cx="1411845" cy="1726440"/>
          </a:xfrm>
          <a:prstGeom prst="rect">
            <a:avLst/>
          </a:prstGeom>
        </p:spPr>
      </p:pic>
      <p:sp>
        <p:nvSpPr>
          <p:cNvPr id="5" name="Rectangle 4">
            <a:extLst>
              <a:ext uri="{FF2B5EF4-FFF2-40B4-BE49-F238E27FC236}">
                <a16:creationId xmlns:a16="http://schemas.microsoft.com/office/drawing/2014/main" id="{5E3CB1F3-12C4-D54A-67A4-1AD848B39A5F}"/>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1148BD-1659-4C71-A986-EFDA684C39CC}"/>
              </a:ext>
            </a:extLst>
          </p:cNvPr>
          <p:cNvSpPr/>
          <p:nvPr/>
        </p:nvSpPr>
        <p:spPr>
          <a:xfrm>
            <a:off x="908297" y="6493307"/>
            <a:ext cx="714139" cy="225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536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CD5217-D2B7-E8FB-7BBF-4A3CF102A906}"/>
              </a:ext>
            </a:extLst>
          </p:cNvPr>
          <p:cNvSpPr>
            <a:spLocks noGrp="1"/>
          </p:cNvSpPr>
          <p:nvPr>
            <p:ph type="body" sz="quarter" idx="13"/>
          </p:nvPr>
        </p:nvSpPr>
        <p:spPr/>
        <p:txBody>
          <a:bodyPr/>
          <a:lstStyle/>
          <a:p>
            <a:r>
              <a:rPr lang="en-US" dirty="0"/>
              <a:t>How to Get Involved</a:t>
            </a:r>
          </a:p>
        </p:txBody>
      </p:sp>
      <p:sp>
        <p:nvSpPr>
          <p:cNvPr id="7" name="Text Placeholder 2">
            <a:extLst>
              <a:ext uri="{FF2B5EF4-FFF2-40B4-BE49-F238E27FC236}">
                <a16:creationId xmlns:a16="http://schemas.microsoft.com/office/drawing/2014/main" id="{2BAA0E54-2CD8-BD94-565C-4CA0F03B1BE0}"/>
              </a:ext>
            </a:extLst>
          </p:cNvPr>
          <p:cNvSpPr>
            <a:spLocks noGrp="1"/>
          </p:cNvSpPr>
          <p:nvPr>
            <p:ph type="body" sz="quarter" idx="16"/>
          </p:nvPr>
        </p:nvSpPr>
        <p:spPr>
          <a:xfrm>
            <a:off x="468550" y="1160060"/>
            <a:ext cx="6694250" cy="5225500"/>
          </a:xfrm>
        </p:spPr>
        <p:txBody>
          <a:bodyPr/>
          <a:lstStyle/>
          <a:p>
            <a:r>
              <a:rPr lang="en-US" sz="2000" dirty="0">
                <a:latin typeface="+mn-lt"/>
              </a:rPr>
              <a:t>Review the Comprehensive Zoning Code Web Page:</a:t>
            </a:r>
          </a:p>
          <a:p>
            <a:pPr lvl="1"/>
            <a:r>
              <a:rPr lang="en-US" b="1" dirty="0">
                <a:latin typeface="+mn-lt"/>
                <a:hlinkClick r:id="rId3"/>
              </a:rPr>
              <a:t>https://cityofwoodland.org/1165/Comprehensive-Zoning-Update</a:t>
            </a:r>
            <a:endParaRPr lang="en-US" b="1" dirty="0">
              <a:latin typeface="+mn-lt"/>
            </a:endParaRPr>
          </a:p>
          <a:p>
            <a:pPr lvl="1"/>
            <a:r>
              <a:rPr lang="en-US" dirty="0">
                <a:latin typeface="+mn-lt"/>
              </a:rPr>
              <a:t>Or </a:t>
            </a:r>
            <a:r>
              <a:rPr lang="en-US" b="1" dirty="0" err="1">
                <a:solidFill>
                  <a:srgbClr val="0462C2"/>
                </a:solidFill>
                <a:latin typeface="+mn-lt"/>
              </a:rPr>
              <a:t>bit.ly</a:t>
            </a:r>
            <a:r>
              <a:rPr lang="en-US" b="1" dirty="0">
                <a:solidFill>
                  <a:srgbClr val="0462C2"/>
                </a:solidFill>
                <a:latin typeface="+mn-lt"/>
              </a:rPr>
              <a:t>/</a:t>
            </a:r>
            <a:r>
              <a:rPr lang="en-US" b="1" dirty="0" err="1">
                <a:solidFill>
                  <a:srgbClr val="0462C2"/>
                </a:solidFill>
                <a:latin typeface="+mn-lt"/>
              </a:rPr>
              <a:t>woodlandzoning</a:t>
            </a:r>
            <a:endParaRPr lang="en-US" b="1" dirty="0">
              <a:solidFill>
                <a:srgbClr val="0462C2"/>
              </a:solidFill>
              <a:latin typeface="+mn-lt"/>
            </a:endParaRPr>
          </a:p>
          <a:p>
            <a:r>
              <a:rPr lang="en-US" sz="2000" dirty="0">
                <a:latin typeface="+mn-lt"/>
              </a:rPr>
              <a:t>Watch Recorded Meetings and Webinars (All meetings recorded)</a:t>
            </a:r>
          </a:p>
          <a:p>
            <a:r>
              <a:rPr lang="en-US" sz="2000" dirty="0">
                <a:latin typeface="+mn-lt"/>
              </a:rPr>
              <a:t>Attend Meetings and Workshops</a:t>
            </a:r>
          </a:p>
          <a:p>
            <a:r>
              <a:rPr lang="en-US" sz="2000" dirty="0">
                <a:latin typeface="+mn-lt"/>
              </a:rPr>
              <a:t>Email comments and questions: </a:t>
            </a:r>
            <a:r>
              <a:rPr lang="en-US" sz="2000" dirty="0">
                <a:latin typeface="+mn-lt"/>
                <a:hlinkClick r:id="rId4"/>
              </a:rPr>
              <a:t>compzoneupdate@cityofwoodland.org</a:t>
            </a:r>
            <a:endParaRPr lang="en-US" sz="2000" i="1" dirty="0">
              <a:latin typeface="+mn-lt"/>
            </a:endParaRPr>
          </a:p>
          <a:p>
            <a:pPr marL="0" indent="0">
              <a:buNone/>
            </a:pPr>
            <a:r>
              <a:rPr lang="en-US" sz="2000" u="sng" dirty="0">
                <a:latin typeface="+mn-lt"/>
              </a:rPr>
              <a:t>Copies of the Code may be viewed at the following:</a:t>
            </a:r>
          </a:p>
          <a:p>
            <a:r>
              <a:rPr lang="en-US" sz="2000" i="1" dirty="0">
                <a:latin typeface="+mn-lt"/>
              </a:rPr>
              <a:t>Community Development Department, Library, Community &amp; Senior Center</a:t>
            </a:r>
          </a:p>
          <a:p>
            <a:r>
              <a:rPr lang="en-US" sz="2000" i="1" dirty="0">
                <a:latin typeface="+mn-lt"/>
              </a:rPr>
              <a:t>On-line on the Comprehensive Zoning Code Web page.</a:t>
            </a:r>
          </a:p>
        </p:txBody>
      </p:sp>
      <p:pic>
        <p:nvPicPr>
          <p:cNvPr id="2" name="Picture 1" descr="A logo with a leaf and hexagons&#10;&#10;Description automatically generated">
            <a:extLst>
              <a:ext uri="{FF2B5EF4-FFF2-40B4-BE49-F238E27FC236}">
                <a16:creationId xmlns:a16="http://schemas.microsoft.com/office/drawing/2014/main" id="{52CC4C03-79A5-B4E3-21BE-4C1B948DBE60}"/>
              </a:ext>
            </a:extLst>
          </p:cNvPr>
          <p:cNvPicPr>
            <a:picLocks noChangeAspect="1"/>
          </p:cNvPicPr>
          <p:nvPr/>
        </p:nvPicPr>
        <p:blipFill rotWithShape="1">
          <a:blip r:embed="rId5">
            <a:clrChange>
              <a:clrFrom>
                <a:srgbClr val="FFFFFF"/>
              </a:clrFrom>
              <a:clrTo>
                <a:srgbClr val="FFFFFF">
                  <a:alpha val="0"/>
                </a:srgbClr>
              </a:clrTo>
            </a:clrChange>
          </a:blip>
          <a:srcRect l="9334" r="8889"/>
          <a:stretch/>
        </p:blipFill>
        <p:spPr>
          <a:xfrm>
            <a:off x="9784080" y="3702837"/>
            <a:ext cx="2067165" cy="2527783"/>
          </a:xfrm>
          <a:prstGeom prst="rect">
            <a:avLst/>
          </a:prstGeom>
        </p:spPr>
      </p:pic>
      <p:sp>
        <p:nvSpPr>
          <p:cNvPr id="5" name="Rectangle 4">
            <a:extLst>
              <a:ext uri="{FF2B5EF4-FFF2-40B4-BE49-F238E27FC236}">
                <a16:creationId xmlns:a16="http://schemas.microsoft.com/office/drawing/2014/main" id="{7A265EBD-D0AE-CA17-B40B-E87BC87255F0}"/>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website&#10;&#10;Description automatically generated">
            <a:extLst>
              <a:ext uri="{FF2B5EF4-FFF2-40B4-BE49-F238E27FC236}">
                <a16:creationId xmlns:a16="http://schemas.microsoft.com/office/drawing/2014/main" id="{60E56C0F-58EB-1290-2EBF-AD5280CB6D02}"/>
              </a:ext>
            </a:extLst>
          </p:cNvPr>
          <p:cNvPicPr>
            <a:picLocks noChangeAspect="1"/>
          </p:cNvPicPr>
          <p:nvPr/>
        </p:nvPicPr>
        <p:blipFill>
          <a:blip r:embed="rId6"/>
          <a:stretch>
            <a:fillRect/>
          </a:stretch>
        </p:blipFill>
        <p:spPr>
          <a:xfrm rot="258560">
            <a:off x="7132138" y="862410"/>
            <a:ext cx="5366845" cy="2354156"/>
          </a:xfrm>
          <a:prstGeom prst="rect">
            <a:avLst/>
          </a:prstGeom>
        </p:spPr>
      </p:pic>
      <p:pic>
        <p:nvPicPr>
          <p:cNvPr id="12" name="Graphic 11" descr="Cursor with solid fill">
            <a:extLst>
              <a:ext uri="{FF2B5EF4-FFF2-40B4-BE49-F238E27FC236}">
                <a16:creationId xmlns:a16="http://schemas.microsoft.com/office/drawing/2014/main" id="{9E031D9A-2BC1-1406-5BB3-2FB90EC397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077308">
            <a:off x="7320721" y="2539507"/>
            <a:ext cx="1783080" cy="1783080"/>
          </a:xfrm>
          <a:prstGeom prst="rect">
            <a:avLst/>
          </a:prstGeom>
        </p:spPr>
      </p:pic>
      <p:sp>
        <p:nvSpPr>
          <p:cNvPr id="9" name="Rectangle 8">
            <a:extLst>
              <a:ext uri="{FF2B5EF4-FFF2-40B4-BE49-F238E27FC236}">
                <a16:creationId xmlns:a16="http://schemas.microsoft.com/office/drawing/2014/main" id="{AC2CB2EE-A0A5-4BDD-A8CC-6B104D6124A8}"/>
              </a:ext>
            </a:extLst>
          </p:cNvPr>
          <p:cNvSpPr/>
          <p:nvPr/>
        </p:nvSpPr>
        <p:spPr>
          <a:xfrm>
            <a:off x="908297" y="6493307"/>
            <a:ext cx="714139" cy="225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84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B562F-FC20-713A-6793-200798798EAD}"/>
              </a:ext>
            </a:extLst>
          </p:cNvPr>
          <p:cNvSpPr>
            <a:spLocks noGrp="1"/>
          </p:cNvSpPr>
          <p:nvPr>
            <p:ph type="body" sz="quarter" idx="13"/>
          </p:nvPr>
        </p:nvSpPr>
        <p:spPr>
          <a:xfrm>
            <a:off x="661417" y="2112264"/>
            <a:ext cx="8330184" cy="923544"/>
          </a:xfrm>
        </p:spPr>
        <p:txBody>
          <a:bodyPr/>
          <a:lstStyle/>
          <a:p>
            <a:r>
              <a:rPr lang="en-US" sz="8000" dirty="0">
                <a:ln>
                  <a:solidFill>
                    <a:srgbClr val="FDB040"/>
                  </a:solidFill>
                </a:ln>
                <a:solidFill>
                  <a:srgbClr val="0A3442"/>
                </a:solidFill>
              </a:rPr>
              <a:t>Thank you!</a:t>
            </a:r>
          </a:p>
        </p:txBody>
      </p:sp>
      <p:pic>
        <p:nvPicPr>
          <p:cNvPr id="5" name="Picture 4" descr="A logo with a leaf and hexagons&#10;&#10;Description automatically generated">
            <a:extLst>
              <a:ext uri="{FF2B5EF4-FFF2-40B4-BE49-F238E27FC236}">
                <a16:creationId xmlns:a16="http://schemas.microsoft.com/office/drawing/2014/main" id="{0D0CA993-92D6-3A5C-0683-B266CCDB4FA0}"/>
              </a:ext>
            </a:extLst>
          </p:cNvPr>
          <p:cNvPicPr>
            <a:picLocks noChangeAspect="1"/>
          </p:cNvPicPr>
          <p:nvPr/>
        </p:nvPicPr>
        <p:blipFill rotWithShape="1">
          <a:blip r:embed="rId3">
            <a:clrChange>
              <a:clrFrom>
                <a:srgbClr val="FFFFFF"/>
              </a:clrFrom>
              <a:clrTo>
                <a:srgbClr val="FFFFFF">
                  <a:alpha val="0"/>
                </a:srgbClr>
              </a:clrTo>
            </a:clrChange>
          </a:blip>
          <a:srcRect l="9334" r="8889"/>
          <a:stretch/>
        </p:blipFill>
        <p:spPr>
          <a:xfrm>
            <a:off x="8991601" y="1165875"/>
            <a:ext cx="2072640" cy="2534477"/>
          </a:xfrm>
          <a:prstGeom prst="rect">
            <a:avLst/>
          </a:prstGeom>
        </p:spPr>
      </p:pic>
      <p:sp>
        <p:nvSpPr>
          <p:cNvPr id="8" name="Rectangle 7">
            <a:extLst>
              <a:ext uri="{FF2B5EF4-FFF2-40B4-BE49-F238E27FC236}">
                <a16:creationId xmlns:a16="http://schemas.microsoft.com/office/drawing/2014/main" id="{43EEF340-B722-EE95-FBBF-B8CA49371201}"/>
              </a:ext>
            </a:extLst>
          </p:cNvPr>
          <p:cNvSpPr/>
          <p:nvPr/>
        </p:nvSpPr>
        <p:spPr>
          <a:xfrm>
            <a:off x="838200" y="6080760"/>
            <a:ext cx="224028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blue text with yellow letters&#10;&#10;Description automatically generated">
            <a:extLst>
              <a:ext uri="{FF2B5EF4-FFF2-40B4-BE49-F238E27FC236}">
                <a16:creationId xmlns:a16="http://schemas.microsoft.com/office/drawing/2014/main" id="{A06DD01D-A81C-8387-9463-3015D7153D0B}"/>
              </a:ext>
            </a:extLst>
          </p:cNvPr>
          <p:cNvPicPr>
            <a:picLocks noChangeAspect="1"/>
          </p:cNvPicPr>
          <p:nvPr/>
        </p:nvPicPr>
        <p:blipFill>
          <a:blip r:embed="rId4"/>
          <a:stretch>
            <a:fillRect/>
          </a:stretch>
        </p:blipFill>
        <p:spPr>
          <a:xfrm>
            <a:off x="838200" y="6200447"/>
            <a:ext cx="2240280" cy="537865"/>
          </a:xfrm>
          <a:prstGeom prst="rect">
            <a:avLst/>
          </a:prstGeom>
        </p:spPr>
      </p:pic>
    </p:spTree>
    <p:extLst>
      <p:ext uri="{BB962C8B-B14F-4D97-AF65-F5344CB8AC3E}">
        <p14:creationId xmlns:p14="http://schemas.microsoft.com/office/powerpoint/2010/main" val="262693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65176" y="128016"/>
            <a:ext cx="10974324" cy="653321"/>
          </a:xfrm>
        </p:spPr>
        <p:txBody>
          <a:bodyPr>
            <a:normAutofit fontScale="92500" lnSpcReduction="10000"/>
          </a:bodyPr>
          <a:lstStyle/>
          <a:p>
            <a:r>
              <a:rPr lang="en-US" dirty="0"/>
              <a:t>Project Objectives</a:t>
            </a:r>
          </a:p>
        </p:txBody>
      </p:sp>
      <p:sp>
        <p:nvSpPr>
          <p:cNvPr id="4" name="Rectangle 3">
            <a:extLst>
              <a:ext uri="{FF2B5EF4-FFF2-40B4-BE49-F238E27FC236}">
                <a16:creationId xmlns:a16="http://schemas.microsoft.com/office/drawing/2014/main" id="{064E1C39-F1B7-B43B-9422-B53B3CA1ECA0}"/>
              </a:ext>
            </a:extLst>
          </p:cNvPr>
          <p:cNvSpPr/>
          <p:nvPr/>
        </p:nvSpPr>
        <p:spPr>
          <a:xfrm>
            <a:off x="6230938" y="2156905"/>
            <a:ext cx="3202774" cy="1815882"/>
          </a:xfrm>
          <a:prstGeom prst="rect">
            <a:avLst/>
          </a:prstGeom>
        </p:spPr>
        <p:txBody>
          <a:bodyPr wrap="square">
            <a:spAutoFit/>
          </a:bodyPr>
          <a:lstStyle/>
          <a:p>
            <a:r>
              <a:rPr lang="en-US" sz="1600" b="1" i="1" dirty="0">
                <a:solidFill>
                  <a:srgbClr val="295197"/>
                </a:solidFill>
              </a:rPr>
              <a:t>“A well-designed city that incorporates appropriate development standards into its regulations will directly elevate the quality of life and appearance of the community, attract investment, an increase communal pride.”</a:t>
            </a:r>
            <a:endParaRPr lang="en-US" sz="1600" b="1" dirty="0">
              <a:solidFill>
                <a:srgbClr val="295197"/>
              </a:solidFill>
            </a:endParaRP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128998" y="1240366"/>
            <a:ext cx="6446052" cy="4022583"/>
          </a:xfrm>
        </p:spPr>
        <p:txBody>
          <a:bodyPr>
            <a:normAutofit fontScale="92500" lnSpcReduction="10000"/>
          </a:bodyPr>
          <a:lstStyle/>
          <a:p>
            <a:pPr marL="342900" indent="-342900">
              <a:spcBef>
                <a:spcPts val="600"/>
              </a:spcBef>
              <a:buFont typeface="Arial" panose="020B0604020202020204" pitchFamily="34" charset="0"/>
              <a:buChar char="•"/>
            </a:pPr>
            <a:r>
              <a:rPr lang="en-US" sz="2000" b="1" dirty="0">
                <a:latin typeface="+mn-lt"/>
              </a:rPr>
              <a:t>Implement</a:t>
            </a:r>
            <a:r>
              <a:rPr lang="en-US" sz="2000" b="0" dirty="0">
                <a:latin typeface="+mn-lt"/>
              </a:rPr>
              <a:t> the City’s General Plan policies</a:t>
            </a:r>
          </a:p>
          <a:p>
            <a:pPr marL="342900" indent="-342900">
              <a:spcBef>
                <a:spcPts val="600"/>
              </a:spcBef>
              <a:buFont typeface="Arial" panose="020B0604020202020204" pitchFamily="34" charset="0"/>
              <a:buChar char="•"/>
            </a:pPr>
            <a:r>
              <a:rPr lang="en-US" sz="2000" b="1" dirty="0">
                <a:latin typeface="+mn-lt"/>
              </a:rPr>
              <a:t>Reflect</a:t>
            </a:r>
            <a:r>
              <a:rPr lang="en-US" sz="2000" b="0" dirty="0">
                <a:latin typeface="+mn-lt"/>
              </a:rPr>
              <a:t> community character</a:t>
            </a:r>
          </a:p>
          <a:p>
            <a:pPr marL="342900" indent="-342900">
              <a:spcBef>
                <a:spcPts val="600"/>
              </a:spcBef>
              <a:buFont typeface="Arial" panose="020B0604020202020204" pitchFamily="34" charset="0"/>
              <a:buChar char="•"/>
            </a:pPr>
            <a:r>
              <a:rPr lang="en-US" sz="2000" b="1" dirty="0">
                <a:latin typeface="+mn-lt"/>
              </a:rPr>
              <a:t>Respond</a:t>
            </a:r>
            <a:r>
              <a:rPr lang="en-US" sz="2000" b="0" dirty="0">
                <a:latin typeface="+mn-lt"/>
              </a:rPr>
              <a:t> to economic realities and trends</a:t>
            </a:r>
          </a:p>
          <a:p>
            <a:pPr marL="342900" indent="-342900">
              <a:spcBef>
                <a:spcPts val="600"/>
              </a:spcBef>
              <a:buFont typeface="Arial" panose="020B0604020202020204" pitchFamily="34" charset="0"/>
              <a:buChar char="•"/>
            </a:pPr>
            <a:r>
              <a:rPr lang="en-US" sz="2000" b="1" dirty="0">
                <a:latin typeface="+mn-lt"/>
              </a:rPr>
              <a:t>Facilitate</a:t>
            </a:r>
            <a:r>
              <a:rPr lang="en-US" sz="2000" b="0" dirty="0">
                <a:latin typeface="+mn-lt"/>
              </a:rPr>
              <a:t> reinvestment in the community and development of housing for all segments</a:t>
            </a:r>
          </a:p>
          <a:p>
            <a:pPr marL="342900" indent="-342900">
              <a:spcBef>
                <a:spcPts val="600"/>
              </a:spcBef>
              <a:buFont typeface="Arial" panose="020B0604020202020204" pitchFamily="34" charset="0"/>
              <a:buChar char="•"/>
            </a:pPr>
            <a:r>
              <a:rPr lang="en-US" sz="2000" b="1" dirty="0">
                <a:latin typeface="+mn-lt"/>
              </a:rPr>
              <a:t>Build on</a:t>
            </a:r>
            <a:r>
              <a:rPr lang="en-US" sz="2000" dirty="0">
                <a:latin typeface="+mn-lt"/>
              </a:rPr>
              <a:t> </a:t>
            </a:r>
            <a:r>
              <a:rPr lang="en-US" sz="2000" b="0" dirty="0">
                <a:latin typeface="+mn-lt"/>
              </a:rPr>
              <a:t>Interim Zoning</a:t>
            </a:r>
          </a:p>
          <a:p>
            <a:pPr marL="342900" indent="-342900">
              <a:spcBef>
                <a:spcPts val="600"/>
              </a:spcBef>
            </a:pPr>
            <a:r>
              <a:rPr lang="en-US" sz="2000" b="1" dirty="0">
                <a:latin typeface="+mn-lt"/>
              </a:rPr>
              <a:t>Replace</a:t>
            </a:r>
            <a:r>
              <a:rPr lang="en-US" sz="2000" dirty="0">
                <a:latin typeface="+mn-lt"/>
              </a:rPr>
              <a:t> the Downtown Specific Plan with a new Downtown section of the Zoning Code</a:t>
            </a:r>
          </a:p>
          <a:p>
            <a:pPr marL="342900" indent="-342900">
              <a:spcBef>
                <a:spcPts val="600"/>
              </a:spcBef>
              <a:buFont typeface="Arial" panose="020B0604020202020204" pitchFamily="34" charset="0"/>
              <a:buChar char="•"/>
            </a:pPr>
            <a:r>
              <a:rPr lang="en-US" sz="2000" b="0" dirty="0">
                <a:latin typeface="+mn-lt"/>
              </a:rPr>
              <a:t>Create a </a:t>
            </a:r>
            <a:r>
              <a:rPr lang="en-US" sz="2000" b="1" dirty="0">
                <a:latin typeface="+mn-lt"/>
              </a:rPr>
              <a:t>legally adequate</a:t>
            </a:r>
            <a:r>
              <a:rPr lang="en-US" sz="2000" b="0" dirty="0">
                <a:latin typeface="+mn-lt"/>
              </a:rPr>
              <a:t> regulatory document</a:t>
            </a:r>
          </a:p>
          <a:p>
            <a:pPr marL="342900" indent="-342900">
              <a:spcBef>
                <a:spcPts val="600"/>
              </a:spcBef>
              <a:buFont typeface="Arial" panose="020B0604020202020204" pitchFamily="34" charset="0"/>
              <a:buChar char="•"/>
            </a:pPr>
            <a:r>
              <a:rPr lang="en-US" sz="2000" b="0" dirty="0">
                <a:latin typeface="+mn-lt"/>
              </a:rPr>
              <a:t>Be </a:t>
            </a:r>
            <a:r>
              <a:rPr lang="en-US" sz="2000" b="1" dirty="0">
                <a:latin typeface="+mn-lt"/>
              </a:rPr>
              <a:t>user-friendly </a:t>
            </a:r>
            <a:r>
              <a:rPr lang="en-US" sz="2000" dirty="0">
                <a:latin typeface="+mn-lt"/>
              </a:rPr>
              <a:t>and all in one document</a:t>
            </a:r>
            <a:endParaRPr lang="en-US" sz="2000" b="1" dirty="0">
              <a:latin typeface="+mn-lt"/>
            </a:endParaRPr>
          </a:p>
          <a:p>
            <a:pPr marL="342900" indent="-342900">
              <a:spcBef>
                <a:spcPts val="600"/>
              </a:spcBef>
              <a:buFont typeface="Arial" panose="020B0604020202020204" pitchFamily="34" charset="0"/>
              <a:buChar char="•"/>
            </a:pPr>
            <a:r>
              <a:rPr lang="en-US" sz="2000" b="0" dirty="0">
                <a:latin typeface="+mn-lt"/>
              </a:rPr>
              <a:t>Stay within </a:t>
            </a:r>
            <a:r>
              <a:rPr lang="en-US" sz="2000" b="1" dirty="0">
                <a:latin typeface="+mn-lt"/>
              </a:rPr>
              <a:t>existing CEQA clearance</a:t>
            </a:r>
          </a:p>
          <a:p>
            <a:pPr marL="342900" indent="-342900">
              <a:spcBef>
                <a:spcPts val="600"/>
              </a:spcBef>
              <a:buFont typeface="Arial" panose="020B0604020202020204" pitchFamily="34" charset="0"/>
              <a:buChar char="•"/>
            </a:pPr>
            <a:endParaRPr lang="en-US" sz="2000" b="1" dirty="0"/>
          </a:p>
        </p:txBody>
      </p:sp>
      <p:pic>
        <p:nvPicPr>
          <p:cNvPr id="25" name="Picture 24" descr="A screenshot of a phone&#10;&#10;Description automatically generated">
            <a:extLst>
              <a:ext uri="{FF2B5EF4-FFF2-40B4-BE49-F238E27FC236}">
                <a16:creationId xmlns:a16="http://schemas.microsoft.com/office/drawing/2014/main" id="{93C6A1A0-6614-C10C-072C-5C13A6530C7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634781" y="122464"/>
            <a:ext cx="1802263" cy="2332340"/>
          </a:xfrm>
          <a:prstGeom prst="rect">
            <a:avLst/>
          </a:prstGeom>
          <a:ln>
            <a:solidFill>
              <a:schemeClr val="tx1"/>
            </a:solidFill>
          </a:ln>
        </p:spPr>
      </p:pic>
      <p:pic>
        <p:nvPicPr>
          <p:cNvPr id="27" name="Picture 26" descr="A close-up of a questionnaire&#10;&#10;Description automatically generated">
            <a:extLst>
              <a:ext uri="{FF2B5EF4-FFF2-40B4-BE49-F238E27FC236}">
                <a16:creationId xmlns:a16="http://schemas.microsoft.com/office/drawing/2014/main" id="{984ADC7D-1751-AEB4-73F3-E3F507814AB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42722" y="517451"/>
            <a:ext cx="1802264" cy="2332342"/>
          </a:xfrm>
          <a:prstGeom prst="rect">
            <a:avLst/>
          </a:prstGeom>
          <a:ln>
            <a:solidFill>
              <a:schemeClr val="tx1"/>
            </a:solidFill>
          </a:ln>
        </p:spPr>
      </p:pic>
      <p:pic>
        <p:nvPicPr>
          <p:cNvPr id="24" name="Picture 23">
            <a:extLst>
              <a:ext uri="{FF2B5EF4-FFF2-40B4-BE49-F238E27FC236}">
                <a16:creationId xmlns:a16="http://schemas.microsoft.com/office/drawing/2014/main" id="{46F08ECA-17EB-92EA-34E4-1E50A96675D5}"/>
              </a:ext>
            </a:extLst>
          </p:cNvPr>
          <p:cNvPicPr>
            <a:picLocks noChangeAspect="1"/>
          </p:cNvPicPr>
          <p:nvPr/>
        </p:nvPicPr>
        <p:blipFill>
          <a:blip r:embed="rId5"/>
          <a:stretch>
            <a:fillRect/>
          </a:stretch>
        </p:blipFill>
        <p:spPr>
          <a:xfrm>
            <a:off x="9592263" y="1585605"/>
            <a:ext cx="2599737" cy="190300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descr="A close-up of a brick wall&#10;&#10;Description automatically generated">
            <a:extLst>
              <a:ext uri="{FF2B5EF4-FFF2-40B4-BE49-F238E27FC236}">
                <a16:creationId xmlns:a16="http://schemas.microsoft.com/office/drawing/2014/main" id="{CF1F6140-7416-80C3-C205-071C771C34F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126598" y="2420458"/>
            <a:ext cx="1931284" cy="2136309"/>
          </a:xfrm>
          <a:prstGeom prst="rect">
            <a:avLst/>
          </a:prstGeom>
          <a:ln>
            <a:solidFill>
              <a:schemeClr val="tx1"/>
            </a:solidFill>
          </a:ln>
        </p:spPr>
      </p:pic>
      <p:sp>
        <p:nvSpPr>
          <p:cNvPr id="3" name="Rectangle 2">
            <a:extLst>
              <a:ext uri="{FF2B5EF4-FFF2-40B4-BE49-F238E27FC236}">
                <a16:creationId xmlns:a16="http://schemas.microsoft.com/office/drawing/2014/main" id="{C10C3C72-FBEF-1EF4-AA8A-7D0C8E1F9572}"/>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4AB3F4-DE72-41C7-92AF-EDAFEE210C99}"/>
              </a:ext>
            </a:extLst>
          </p:cNvPr>
          <p:cNvSpPr/>
          <p:nvPr/>
        </p:nvSpPr>
        <p:spPr>
          <a:xfrm>
            <a:off x="908297" y="6493307"/>
            <a:ext cx="714139" cy="225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close-up of a document&#10;&#10;Description automatically generated">
            <a:extLst>
              <a:ext uri="{FF2B5EF4-FFF2-40B4-BE49-F238E27FC236}">
                <a16:creationId xmlns:a16="http://schemas.microsoft.com/office/drawing/2014/main" id="{758986E4-929E-0FBD-83C9-D1004B3A7A4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352003" y="4024150"/>
            <a:ext cx="1774994" cy="2297051"/>
          </a:xfrm>
          <a:prstGeom prst="rect">
            <a:avLst/>
          </a:prstGeom>
          <a:ln>
            <a:solidFill>
              <a:schemeClr val="tx1"/>
            </a:solidFill>
          </a:ln>
        </p:spPr>
      </p:pic>
      <p:sp>
        <p:nvSpPr>
          <p:cNvPr id="14" name="TextBox 13">
            <a:extLst>
              <a:ext uri="{FF2B5EF4-FFF2-40B4-BE49-F238E27FC236}">
                <a16:creationId xmlns:a16="http://schemas.microsoft.com/office/drawing/2014/main" id="{C23EE816-FFBB-489B-B787-C59EC50DD706}"/>
              </a:ext>
            </a:extLst>
          </p:cNvPr>
          <p:cNvSpPr txBox="1"/>
          <p:nvPr/>
        </p:nvSpPr>
        <p:spPr>
          <a:xfrm>
            <a:off x="5583662" y="4832804"/>
            <a:ext cx="466663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solidFill>
                  <a:srgbClr val="295197"/>
                </a:solidFill>
              </a:rPr>
              <a:t>“Clearly written standards and a streamlined review process will assist staff and decision makers to allow qualified development with expedited review, thereby helping to reduce the front-end design/development costs particularly for new housing projects</a:t>
            </a:r>
            <a:r>
              <a:rPr lang="en-US" sz="1100" dirty="0">
                <a:effectLst/>
                <a:latin typeface="Arial" panose="020B0604020202020204" pitchFamily="34" charset="0"/>
                <a:ea typeface="Arial" panose="020B060402020202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25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65176" y="295330"/>
            <a:ext cx="9484880" cy="653321"/>
          </a:xfrm>
        </p:spPr>
        <p:txBody>
          <a:bodyPr>
            <a:normAutofit fontScale="70000" lnSpcReduction="20000"/>
          </a:bodyPr>
          <a:lstStyle/>
          <a:p>
            <a:r>
              <a:rPr lang="en-US" dirty="0"/>
              <a:t>Zoning Code Relationship to General Plan</a:t>
            </a: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265177" y="1088684"/>
            <a:ext cx="9223880" cy="3414306"/>
          </a:xfrm>
        </p:spPr>
        <p:txBody>
          <a:bodyPr>
            <a:normAutofit/>
          </a:bodyPr>
          <a:lstStyle/>
          <a:p>
            <a:r>
              <a:rPr lang="en-US" sz="2000" dirty="0">
                <a:latin typeface="+mn-lt"/>
              </a:rPr>
              <a:t>The </a:t>
            </a:r>
            <a:r>
              <a:rPr lang="en-US" sz="2000" b="1" dirty="0">
                <a:latin typeface="+mn-lt"/>
              </a:rPr>
              <a:t>Zoning Code </a:t>
            </a:r>
            <a:r>
              <a:rPr lang="en-US" sz="2000" dirty="0">
                <a:latin typeface="+mn-lt"/>
              </a:rPr>
              <a:t>is a tool that implements the goals and policies of the </a:t>
            </a:r>
            <a:r>
              <a:rPr lang="en-US" sz="2000" b="1" dirty="0">
                <a:latin typeface="+mn-lt"/>
              </a:rPr>
              <a:t>General Plan</a:t>
            </a:r>
          </a:p>
          <a:p>
            <a:r>
              <a:rPr lang="en-US" sz="2000" dirty="0">
                <a:latin typeface="+mn-lt"/>
              </a:rPr>
              <a:t>Woodland’s General Plan was updated in May 2017 after a four year planning and review process involving community members, local stakeholders, and based on the guidance and direction of elected and appointed officials</a:t>
            </a:r>
          </a:p>
          <a:p>
            <a:r>
              <a:rPr lang="en-US" sz="2000" dirty="0">
                <a:latin typeface="+mn-lt"/>
              </a:rPr>
              <a:t>The General Plan establishes goals and policies for the future growth of the City including where development should happen, the types of development and the intensity of development</a:t>
            </a:r>
          </a:p>
          <a:p>
            <a:r>
              <a:rPr lang="en-US" sz="2000" dirty="0">
                <a:latin typeface="+mn-lt"/>
              </a:rPr>
              <a:t>The Zoning Code and General Plan shall be consistent with each other</a:t>
            </a:r>
          </a:p>
          <a:p>
            <a:pPr marL="0" indent="0">
              <a:buNone/>
            </a:pPr>
            <a:endParaRPr lang="en-US" sz="2000" dirty="0"/>
          </a:p>
          <a:p>
            <a:pPr marL="342900" indent="-342900">
              <a:spcBef>
                <a:spcPts val="600"/>
              </a:spcBef>
              <a:buFont typeface="Arial" panose="020B0604020202020204" pitchFamily="34" charset="0"/>
              <a:buChar char="•"/>
            </a:pPr>
            <a:endParaRPr lang="en-US" sz="2200" b="1" dirty="0"/>
          </a:p>
        </p:txBody>
      </p:sp>
      <p:pic>
        <p:nvPicPr>
          <p:cNvPr id="25" name="Picture 24" descr="A screenshot of a phone&#10;&#10;Description automatically generated">
            <a:extLst>
              <a:ext uri="{FF2B5EF4-FFF2-40B4-BE49-F238E27FC236}">
                <a16:creationId xmlns:a16="http://schemas.microsoft.com/office/drawing/2014/main" id="{93C6A1A0-6614-C10C-072C-5C13A6530C7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28408" y="454676"/>
            <a:ext cx="2127753" cy="2753562"/>
          </a:xfrm>
          <a:prstGeom prst="rect">
            <a:avLst/>
          </a:prstGeom>
          <a:ln>
            <a:solidFill>
              <a:schemeClr val="tx1"/>
            </a:solidFill>
          </a:ln>
        </p:spPr>
      </p:pic>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4"/>
          <a:stretch>
            <a:fillRect/>
          </a:stretch>
        </p:blipFill>
        <p:spPr>
          <a:xfrm>
            <a:off x="838200" y="6322983"/>
            <a:ext cx="1729902" cy="415329"/>
          </a:xfrm>
          <a:prstGeom prst="rect">
            <a:avLst/>
          </a:prstGeom>
          <a:solidFill>
            <a:schemeClr val="bg1"/>
          </a:solidFill>
        </p:spPr>
      </p:pic>
      <p:pic>
        <p:nvPicPr>
          <p:cNvPr id="11" name="Picture 10">
            <a:extLst>
              <a:ext uri="{FF2B5EF4-FFF2-40B4-BE49-F238E27FC236}">
                <a16:creationId xmlns:a16="http://schemas.microsoft.com/office/drawing/2014/main" id="{D7022474-4733-43E9-929A-70223C3C5511}"/>
              </a:ext>
            </a:extLst>
          </p:cNvPr>
          <p:cNvPicPr>
            <a:picLocks noChangeAspect="1"/>
          </p:cNvPicPr>
          <p:nvPr/>
        </p:nvPicPr>
        <p:blipFill>
          <a:blip r:embed="rId5"/>
          <a:stretch>
            <a:fillRect/>
          </a:stretch>
        </p:blipFill>
        <p:spPr>
          <a:xfrm>
            <a:off x="9828408" y="3410526"/>
            <a:ext cx="2201053" cy="2912457"/>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0963A6F9-359E-40D0-9E52-BB42F12FFB5E}"/>
              </a:ext>
            </a:extLst>
          </p:cNvPr>
          <p:cNvPicPr>
            <a:picLocks noChangeAspect="1"/>
          </p:cNvPicPr>
          <p:nvPr/>
        </p:nvPicPr>
        <p:blipFill>
          <a:blip r:embed="rId6"/>
          <a:stretch>
            <a:fillRect/>
          </a:stretch>
        </p:blipFill>
        <p:spPr>
          <a:xfrm>
            <a:off x="3503412" y="4039697"/>
            <a:ext cx="3245258" cy="2698615"/>
          </a:xfrm>
          <a:prstGeom prst="rect">
            <a:avLst/>
          </a:prstGeom>
        </p:spPr>
      </p:pic>
      <p:sp>
        <p:nvSpPr>
          <p:cNvPr id="4" name="Oval 3">
            <a:extLst>
              <a:ext uri="{FF2B5EF4-FFF2-40B4-BE49-F238E27FC236}">
                <a16:creationId xmlns:a16="http://schemas.microsoft.com/office/drawing/2014/main" id="{C2318B92-1C00-411E-9C7C-F85121FC7625}"/>
              </a:ext>
            </a:extLst>
          </p:cNvPr>
          <p:cNvSpPr/>
          <p:nvPr/>
        </p:nvSpPr>
        <p:spPr>
          <a:xfrm>
            <a:off x="4447619" y="4643023"/>
            <a:ext cx="1237564" cy="8059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5642FD28-9B9B-4144-AF6C-3FFC0E26A9B0}"/>
              </a:ext>
            </a:extLst>
          </p:cNvPr>
          <p:cNvSpPr/>
          <p:nvPr/>
        </p:nvSpPr>
        <p:spPr>
          <a:xfrm rot="5400000">
            <a:off x="6335820" y="4537046"/>
            <a:ext cx="146649" cy="871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953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467194" y="295330"/>
            <a:ext cx="11175457" cy="653321"/>
          </a:xfrm>
        </p:spPr>
        <p:txBody>
          <a:bodyPr>
            <a:normAutofit fontScale="92500" lnSpcReduction="10000"/>
          </a:bodyPr>
          <a:lstStyle/>
          <a:p>
            <a:r>
              <a:rPr lang="en-US" dirty="0"/>
              <a:t>General Plan Related Goals and Policies</a:t>
            </a: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355051" y="1159547"/>
            <a:ext cx="11175457" cy="5163436"/>
          </a:xfrm>
        </p:spPr>
        <p:txBody>
          <a:bodyPr>
            <a:normAutofit/>
          </a:bodyPr>
          <a:lstStyle/>
          <a:p>
            <a:pPr marL="0" indent="0">
              <a:buNone/>
            </a:pPr>
            <a:r>
              <a:rPr lang="en-US" sz="2400" b="1" dirty="0">
                <a:latin typeface="+mn-lt"/>
              </a:rPr>
              <a:t>General Plan Goals and Policies Pertaining to Industrial Development</a:t>
            </a:r>
          </a:p>
          <a:p>
            <a:r>
              <a:rPr lang="en-US" sz="1800" b="1" dirty="0">
                <a:latin typeface="+mn-lt"/>
              </a:rPr>
              <a:t>Goal 2.C – Smart Growth, Sustainability, and Regional Coordination.  </a:t>
            </a:r>
            <a:r>
              <a:rPr lang="en-US" sz="1800" dirty="0">
                <a:latin typeface="+mn-lt"/>
              </a:rPr>
              <a:t>Promote Woodland as a leader in sustainable development and support statewide and regional efforts to encourage smart growth, reduce greenhouse gas emissions, fund transportation improvements, conserve resources, and maintain fiscal sustainability.</a:t>
            </a:r>
          </a:p>
          <a:p>
            <a:r>
              <a:rPr lang="en-US" sz="1800" b="1" dirty="0">
                <a:latin typeface="+mn-lt"/>
              </a:rPr>
              <a:t>Goal 2.D. – Economic Development – </a:t>
            </a:r>
            <a:r>
              <a:rPr lang="en-US" sz="1800" dirty="0">
                <a:latin typeface="+mn-lt"/>
              </a:rPr>
              <a:t>Promote economic growth and vitality by bolstering key industries and encouraging balanced job growth. </a:t>
            </a:r>
          </a:p>
          <a:p>
            <a:pPr lvl="1"/>
            <a:r>
              <a:rPr lang="en-US" sz="1600" b="1" dirty="0">
                <a:latin typeface="+mn-lt"/>
              </a:rPr>
              <a:t>Policy 2.D.2 – Food and Agriculture Industry Cluster.  </a:t>
            </a:r>
            <a:r>
              <a:rPr lang="en-US" sz="1600" dirty="0">
                <a:latin typeface="+mn-lt"/>
              </a:rPr>
              <a:t>Develop Woodland into a premier food and agriculture industry cluster by providing appropriate infrastructure, adequate land with compatible land uses, and by supporting research and technology. </a:t>
            </a:r>
          </a:p>
          <a:p>
            <a:pPr lvl="1"/>
            <a:r>
              <a:rPr lang="en-US" sz="1600" b="1" dirty="0">
                <a:latin typeface="+mn-lt"/>
              </a:rPr>
              <a:t>Policy 2.D.3. – Technology Sector.  </a:t>
            </a:r>
            <a:r>
              <a:rPr lang="en-US" sz="1600" dirty="0">
                <a:latin typeface="+mn-lt"/>
              </a:rPr>
              <a:t>Grow the technology sector in Woodland by leveraging the research strength at UC Davis.  Establish business parks in the Southern Gateway at CR25 and SR 113 and along CR 102.  Encourage smaller companies and startups to locate in incubator spaces Downtown and in areas with the Light Industrial Overlay designation.</a:t>
            </a:r>
          </a:p>
          <a:p>
            <a:pPr lvl="1"/>
            <a:r>
              <a:rPr lang="en-US" sz="1600" b="1" dirty="0">
                <a:latin typeface="+mn-lt"/>
              </a:rPr>
              <a:t>Policy 2.D.4 - Made in Woodland.  </a:t>
            </a:r>
            <a:r>
              <a:rPr lang="en-US" sz="1600" dirty="0">
                <a:latin typeface="+mn-lt"/>
              </a:rPr>
              <a:t>Incentivize continued support for skilled handcraft “maker” businesses that help grow a diversity of products with the “Made in Woodland” brand.  </a:t>
            </a:r>
          </a:p>
          <a:p>
            <a:pPr marL="342900" indent="-342900">
              <a:spcBef>
                <a:spcPts val="600"/>
              </a:spcBef>
              <a:buFont typeface="Arial" panose="020B0604020202020204" pitchFamily="34" charset="0"/>
              <a:buChar char="•"/>
            </a:pPr>
            <a:endParaRPr lang="en-US" sz="2200" b="1" dirty="0"/>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Tree>
    <p:extLst>
      <p:ext uri="{BB962C8B-B14F-4D97-AF65-F5344CB8AC3E}">
        <p14:creationId xmlns:p14="http://schemas.microsoft.com/office/powerpoint/2010/main" val="227971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199775" y="138973"/>
            <a:ext cx="11992225" cy="653321"/>
          </a:xfrm>
        </p:spPr>
        <p:txBody>
          <a:bodyPr>
            <a:normAutofit/>
          </a:bodyPr>
          <a:lstStyle/>
          <a:p>
            <a:r>
              <a:rPr lang="en-US" sz="3600" dirty="0"/>
              <a:t>General Plan Related Goals and Policies- continued</a:t>
            </a: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199775" y="1123397"/>
            <a:ext cx="11825448" cy="5510316"/>
          </a:xfrm>
        </p:spPr>
        <p:txBody>
          <a:bodyPr>
            <a:normAutofit/>
          </a:bodyPr>
          <a:lstStyle/>
          <a:p>
            <a:r>
              <a:rPr lang="en-US" sz="2000" b="1" dirty="0">
                <a:latin typeface="+mn-lt"/>
              </a:rPr>
              <a:t>Goal 2.K – Employment Centers.  </a:t>
            </a:r>
            <a:r>
              <a:rPr lang="en-US" sz="2000" dirty="0">
                <a:latin typeface="+mn-lt"/>
              </a:rPr>
              <a:t>Provide business park, industrial, medical, public employment centers that encourage a range of diverse business and employment opportunities and feature multimodal commute access. </a:t>
            </a:r>
          </a:p>
          <a:p>
            <a:pPr lvl="1"/>
            <a:r>
              <a:rPr lang="en-US" sz="1600" b="1" dirty="0">
                <a:latin typeface="+mn-lt"/>
              </a:rPr>
              <a:t>Policy 2.K.1 –  Quality Design. </a:t>
            </a:r>
            <a:r>
              <a:rPr lang="en-US" sz="1600" dirty="0">
                <a:latin typeface="+mn-lt"/>
              </a:rPr>
              <a:t>Require new and renovated business parks, public buildings and industrial properties to feature elements such as attractive entrances, articulated building facades and rooflines, attractive landscaping, and shaded walkways. </a:t>
            </a:r>
          </a:p>
          <a:p>
            <a:pPr lvl="1"/>
            <a:r>
              <a:rPr lang="en-US" sz="1600" b="1" dirty="0">
                <a:latin typeface="+mn-lt"/>
              </a:rPr>
              <a:t>Policy 2.K.3.- Northeast Industrial Area</a:t>
            </a:r>
            <a:r>
              <a:rPr lang="en-US" sz="1600" dirty="0">
                <a:latin typeface="+mn-lt"/>
              </a:rPr>
              <a:t>.  Promote clustering of industrial uses into areas that have common needs and impacts in order to maximize their efficiency and minimize conflicts.  Provide for industrial uses that require a larger footprint on the east side of the northeast industrial area.  Provide for smaller uses on the west side. </a:t>
            </a:r>
          </a:p>
          <a:p>
            <a:pPr lvl="1"/>
            <a:r>
              <a:rPr lang="en-US" sz="1600" b="1" dirty="0">
                <a:latin typeface="+mn-lt"/>
              </a:rPr>
              <a:t>2.K.4.- Light Industrial Overlay</a:t>
            </a:r>
            <a:r>
              <a:rPr lang="en-US" sz="1600" dirty="0">
                <a:latin typeface="+mn-lt"/>
              </a:rPr>
              <a:t>.  Utilize the Light Industrial Overlay designation to transition between districts of different intensity, accommodate small incubator space, and promote a mix of agricultural, biotechnology, and emerging technology companies.</a:t>
            </a:r>
          </a:p>
          <a:p>
            <a:pPr lvl="1"/>
            <a:r>
              <a:rPr lang="en-US" sz="1600" b="1" dirty="0">
                <a:latin typeface="+mn-lt"/>
              </a:rPr>
              <a:t>2.K.5. – CR 102 North</a:t>
            </a:r>
            <a:r>
              <a:rPr lang="en-US" sz="1600" dirty="0">
                <a:latin typeface="+mn-lt"/>
              </a:rPr>
              <a:t>.  As the industrial area builds out, provide enhanced roadway and streetscape improvements to CR 102 North to improve accessibility and the visual appearance of the eastern portion of the industrial area. </a:t>
            </a:r>
          </a:p>
          <a:p>
            <a:pPr lvl="1"/>
            <a:r>
              <a:rPr lang="en-US" sz="1600" b="1" dirty="0">
                <a:latin typeface="+mn-lt"/>
              </a:rPr>
              <a:t>2.K.6.- Transition Areas</a:t>
            </a:r>
            <a:r>
              <a:rPr lang="en-US" sz="1600" dirty="0">
                <a:latin typeface="+mn-lt"/>
              </a:rPr>
              <a:t>.  Require industrial development to incorporate context-responsive transitions to minimize impacts on nearby land uses.  </a:t>
            </a:r>
          </a:p>
          <a:p>
            <a:pPr lvl="1"/>
            <a:r>
              <a:rPr lang="en-US" sz="1600" b="1" dirty="0">
                <a:latin typeface="+mn-lt"/>
              </a:rPr>
              <a:t>2.K.7 – Alternative Transportation Modes</a:t>
            </a:r>
            <a:r>
              <a:rPr lang="en-US" sz="1600" dirty="0">
                <a:latin typeface="+mn-lt"/>
              </a:rPr>
              <a:t>.  Promote convenient, attractive, and safe pedestrian, bicycle, and transit connections both within employment centers and between centers and surrounding uses.  </a:t>
            </a:r>
          </a:p>
          <a:p>
            <a:pPr marL="342900" indent="-342900">
              <a:spcBef>
                <a:spcPts val="600"/>
              </a:spcBef>
              <a:buFont typeface="Arial" panose="020B0604020202020204" pitchFamily="34" charset="0"/>
              <a:buChar char="•"/>
            </a:pPr>
            <a:endParaRPr lang="en-US" sz="2200" b="1" dirty="0"/>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Tree>
    <p:extLst>
      <p:ext uri="{BB962C8B-B14F-4D97-AF65-F5344CB8AC3E}">
        <p14:creationId xmlns:p14="http://schemas.microsoft.com/office/powerpoint/2010/main" val="401660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A8147FC-B708-4EA3-B1EC-C909463F9A7D}"/>
              </a:ext>
            </a:extLst>
          </p:cNvPr>
          <p:cNvPicPr>
            <a:picLocks noChangeAspect="1"/>
          </p:cNvPicPr>
          <p:nvPr/>
        </p:nvPicPr>
        <p:blipFill>
          <a:blip r:embed="rId3"/>
          <a:stretch>
            <a:fillRect/>
          </a:stretch>
        </p:blipFill>
        <p:spPr>
          <a:xfrm>
            <a:off x="1456660" y="0"/>
            <a:ext cx="9624715" cy="6336208"/>
          </a:xfrm>
          <a:prstGeom prst="rect">
            <a:avLst/>
          </a:prstGeom>
        </p:spPr>
      </p:pic>
      <p:sp>
        <p:nvSpPr>
          <p:cNvPr id="25" name="Rectangle 24">
            <a:extLst>
              <a:ext uri="{FF2B5EF4-FFF2-40B4-BE49-F238E27FC236}">
                <a16:creationId xmlns:a16="http://schemas.microsoft.com/office/drawing/2014/main" id="{097C08CB-3114-4938-B6D9-391DE83370B2}"/>
              </a:ext>
            </a:extLst>
          </p:cNvPr>
          <p:cNvSpPr/>
          <p:nvPr/>
        </p:nvSpPr>
        <p:spPr>
          <a:xfrm>
            <a:off x="0" y="6124353"/>
            <a:ext cx="1796902" cy="733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0F684D5-42C2-40D7-AF0A-2AEE36638B37}"/>
              </a:ext>
            </a:extLst>
          </p:cNvPr>
          <p:cNvSpPr/>
          <p:nvPr/>
        </p:nvSpPr>
        <p:spPr>
          <a:xfrm>
            <a:off x="4035287" y="1232452"/>
            <a:ext cx="3369364" cy="186855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AF942DC8-24DF-49E3-AA86-14DD79BCA561}"/>
              </a:ext>
            </a:extLst>
          </p:cNvPr>
          <p:cNvSpPr/>
          <p:nvPr/>
        </p:nvSpPr>
        <p:spPr>
          <a:xfrm rot="5400000">
            <a:off x="7848252" y="1657772"/>
            <a:ext cx="146649" cy="871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190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ABCCD7-1780-0488-E723-E033A92320E3}"/>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leaf and hexagons&#10;&#10;Description automatically generated">
            <a:extLst>
              <a:ext uri="{FF2B5EF4-FFF2-40B4-BE49-F238E27FC236}">
                <a16:creationId xmlns:a16="http://schemas.microsoft.com/office/drawing/2014/main" id="{61653D4F-245F-4E76-BF19-BC4F31D8EAEF}"/>
              </a:ext>
            </a:extLst>
          </p:cNvPr>
          <p:cNvPicPr>
            <a:picLocks noChangeAspect="1"/>
          </p:cNvPicPr>
          <p:nvPr/>
        </p:nvPicPr>
        <p:blipFill rotWithShape="1">
          <a:blip r:embed="rId3"/>
          <a:srcRect l="9334" r="8889"/>
          <a:stretch/>
        </p:blipFill>
        <p:spPr>
          <a:xfrm>
            <a:off x="10998114" y="5701574"/>
            <a:ext cx="945700" cy="1156426"/>
          </a:xfrm>
          <a:prstGeom prst="rect">
            <a:avLst/>
          </a:prstGeom>
        </p:spPr>
      </p:pic>
      <p:pic>
        <p:nvPicPr>
          <p:cNvPr id="7" name="Picture 6">
            <a:extLst>
              <a:ext uri="{FF2B5EF4-FFF2-40B4-BE49-F238E27FC236}">
                <a16:creationId xmlns:a16="http://schemas.microsoft.com/office/drawing/2014/main" id="{B9791C17-E97F-4F95-8716-097EC8552DD0}"/>
              </a:ext>
            </a:extLst>
          </p:cNvPr>
          <p:cNvPicPr>
            <a:picLocks noChangeAspect="1"/>
          </p:cNvPicPr>
          <p:nvPr/>
        </p:nvPicPr>
        <p:blipFill>
          <a:blip r:embed="rId4"/>
          <a:stretch>
            <a:fillRect/>
          </a:stretch>
        </p:blipFill>
        <p:spPr>
          <a:xfrm>
            <a:off x="808007" y="0"/>
            <a:ext cx="10575985" cy="6858000"/>
          </a:xfrm>
          <a:prstGeom prst="rect">
            <a:avLst/>
          </a:prstGeom>
        </p:spPr>
      </p:pic>
      <p:sp>
        <p:nvSpPr>
          <p:cNvPr id="2" name="Rectangle: Rounded Corners 1">
            <a:extLst>
              <a:ext uri="{FF2B5EF4-FFF2-40B4-BE49-F238E27FC236}">
                <a16:creationId xmlns:a16="http://schemas.microsoft.com/office/drawing/2014/main" id="{29677A3F-530D-4C41-9826-5C401491D656}"/>
              </a:ext>
            </a:extLst>
          </p:cNvPr>
          <p:cNvSpPr/>
          <p:nvPr/>
        </p:nvSpPr>
        <p:spPr>
          <a:xfrm>
            <a:off x="5208103" y="1025922"/>
            <a:ext cx="2643809" cy="200551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883983F-D6BF-4716-8947-D4AFCC6B25E1}"/>
              </a:ext>
            </a:extLst>
          </p:cNvPr>
          <p:cNvSpPr/>
          <p:nvPr/>
        </p:nvSpPr>
        <p:spPr>
          <a:xfrm>
            <a:off x="3886198" y="1025923"/>
            <a:ext cx="1321905" cy="200551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74F081-043E-4CDD-85D9-57032665AC02}"/>
              </a:ext>
            </a:extLst>
          </p:cNvPr>
          <p:cNvSpPr txBox="1"/>
          <p:nvPr/>
        </p:nvSpPr>
        <p:spPr>
          <a:xfrm>
            <a:off x="5905581" y="1783282"/>
            <a:ext cx="1068562" cy="369332"/>
          </a:xfrm>
          <a:prstGeom prst="rect">
            <a:avLst/>
          </a:prstGeom>
          <a:noFill/>
        </p:spPr>
        <p:txBody>
          <a:bodyPr wrap="none" rtlCol="0">
            <a:spAutoFit/>
          </a:bodyPr>
          <a:lstStyle/>
          <a:p>
            <a:r>
              <a:rPr lang="en-US" dirty="0"/>
              <a:t>Industrial</a:t>
            </a:r>
          </a:p>
        </p:txBody>
      </p:sp>
      <p:sp>
        <p:nvSpPr>
          <p:cNvPr id="8" name="TextBox 7">
            <a:extLst>
              <a:ext uri="{FF2B5EF4-FFF2-40B4-BE49-F238E27FC236}">
                <a16:creationId xmlns:a16="http://schemas.microsoft.com/office/drawing/2014/main" id="{846491F1-CE90-4FD3-AA5D-4743FBAFB36E}"/>
              </a:ext>
            </a:extLst>
          </p:cNvPr>
          <p:cNvSpPr txBox="1"/>
          <p:nvPr/>
        </p:nvSpPr>
        <p:spPr>
          <a:xfrm>
            <a:off x="4100360" y="1803161"/>
            <a:ext cx="1095842" cy="646331"/>
          </a:xfrm>
          <a:prstGeom prst="rect">
            <a:avLst/>
          </a:prstGeom>
          <a:noFill/>
        </p:spPr>
        <p:txBody>
          <a:bodyPr wrap="square" rtlCol="0">
            <a:spAutoFit/>
          </a:bodyPr>
          <a:lstStyle/>
          <a:p>
            <a:r>
              <a:rPr lang="en-US" dirty="0"/>
              <a:t>Industrial w/LIF</a:t>
            </a:r>
          </a:p>
        </p:txBody>
      </p:sp>
      <p:sp>
        <p:nvSpPr>
          <p:cNvPr id="9" name="Rectangle: Rounded Corners 8">
            <a:extLst>
              <a:ext uri="{FF2B5EF4-FFF2-40B4-BE49-F238E27FC236}">
                <a16:creationId xmlns:a16="http://schemas.microsoft.com/office/drawing/2014/main" id="{F9B7317C-A7EF-41DC-9444-DA80E10BD161}"/>
              </a:ext>
            </a:extLst>
          </p:cNvPr>
          <p:cNvSpPr/>
          <p:nvPr/>
        </p:nvSpPr>
        <p:spPr>
          <a:xfrm>
            <a:off x="1590260" y="1025921"/>
            <a:ext cx="1073427" cy="77724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09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467194" y="295330"/>
            <a:ext cx="11526331" cy="653321"/>
          </a:xfrm>
        </p:spPr>
        <p:txBody>
          <a:bodyPr>
            <a:normAutofit fontScale="77500" lnSpcReduction="20000"/>
          </a:bodyPr>
          <a:lstStyle/>
          <a:p>
            <a:r>
              <a:rPr lang="en-US" dirty="0"/>
              <a:t>ENCOURAGING INDUSTRIAL DEVELOPMENT</a:t>
            </a: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467194" y="1240369"/>
            <a:ext cx="11175457" cy="4403235"/>
          </a:xfrm>
        </p:spPr>
        <p:txBody>
          <a:bodyPr>
            <a:normAutofit/>
          </a:bodyPr>
          <a:lstStyle/>
          <a:p>
            <a:r>
              <a:rPr lang="en-US" sz="2200" b="1" dirty="0">
                <a:latin typeface="+mn-lt"/>
              </a:rPr>
              <a:t>Proposed Increase in Areas with the General Industrial Designation</a:t>
            </a:r>
          </a:p>
          <a:p>
            <a:r>
              <a:rPr lang="en-US" sz="2200" b="1" dirty="0">
                <a:latin typeface="+mn-lt"/>
              </a:rPr>
              <a:t>By Right Zoning for Uses that Facilitate Economic Development Goals</a:t>
            </a:r>
          </a:p>
          <a:p>
            <a:r>
              <a:rPr lang="en-US" sz="2200" b="1" dirty="0">
                <a:latin typeface="+mn-lt"/>
              </a:rPr>
              <a:t>Discretionary Review for Uses Light Industrial Areas that May Have Possible Impacts to Adjacent Use or Possible Visual Impacts.</a:t>
            </a:r>
          </a:p>
          <a:p>
            <a:r>
              <a:rPr lang="en-US" sz="2200" b="1" dirty="0">
                <a:latin typeface="+mn-lt"/>
              </a:rPr>
              <a:t>Continuing Requirements to Limit and/or Screen Outdoor Storage/Truck/Freight. (in compliance with moratorium) </a:t>
            </a:r>
          </a:p>
          <a:p>
            <a:r>
              <a:rPr lang="en-US" sz="2200" b="1" dirty="0">
                <a:latin typeface="+mn-lt"/>
              </a:rPr>
              <a:t>Warehouse/Storage/Distribution Uses Further Defined </a:t>
            </a:r>
          </a:p>
          <a:p>
            <a:r>
              <a:rPr lang="en-US" sz="2200" b="1" dirty="0">
                <a:latin typeface="+mn-lt"/>
              </a:rPr>
              <a:t>Fencing Requirements Updated </a:t>
            </a:r>
          </a:p>
          <a:p>
            <a:r>
              <a:rPr lang="en-US" sz="2200" b="1" dirty="0">
                <a:latin typeface="+mn-lt"/>
              </a:rPr>
              <a:t>Landscaping and Shading Requirements Updated</a:t>
            </a:r>
          </a:p>
          <a:p>
            <a:endParaRPr lang="en-US" sz="2200" b="1" dirty="0"/>
          </a:p>
          <a:p>
            <a:pPr marL="0" indent="0">
              <a:buNone/>
            </a:pPr>
            <a:endParaRPr lang="en-US" sz="2200" b="1" dirty="0"/>
          </a:p>
          <a:p>
            <a:pPr marL="0" indent="0">
              <a:buNone/>
            </a:pPr>
            <a:endParaRPr lang="en-US" sz="2200" b="1" dirty="0"/>
          </a:p>
          <a:p>
            <a:pPr marL="0" indent="0">
              <a:spcBef>
                <a:spcPts val="600"/>
              </a:spcBef>
              <a:buNone/>
            </a:pPr>
            <a:endParaRPr lang="en-US" sz="3200" b="1" dirty="0"/>
          </a:p>
          <a:p>
            <a:pPr marL="342900" indent="-342900">
              <a:spcBef>
                <a:spcPts val="600"/>
              </a:spcBef>
              <a:buFont typeface="Arial" panose="020B0604020202020204" pitchFamily="34" charset="0"/>
              <a:buChar char="•"/>
            </a:pPr>
            <a:endParaRPr lang="en-US" sz="2200" b="1" dirty="0"/>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Tree>
    <p:extLst>
      <p:ext uri="{BB962C8B-B14F-4D97-AF65-F5344CB8AC3E}">
        <p14:creationId xmlns:p14="http://schemas.microsoft.com/office/powerpoint/2010/main" val="33728600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WC_PPT_Template_030223" id="{BF1535C4-97BD-4B50-B76E-4EC6CEADC756}" vid="{7CF7EF02-8938-4945-9319-B7B777F163FC}"/>
    </a:ext>
  </a:extLst>
</a:theme>
</file>

<file path=ppt/theme/theme2.xml><?xml version="1.0" encoding="utf-8"?>
<a:theme xmlns:a="http://schemas.openxmlformats.org/drawingml/2006/main" name="LWC Presentatio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WC_PPT_Template_030223" id="{BF1535C4-97BD-4B50-B76E-4EC6CEADC756}" vid="{E75E5AFA-B221-4364-BA67-07FEB7C49C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LWC_PPT_Template_030223</Template>
  <TotalTime>12550</TotalTime>
  <Words>5258</Words>
  <Application>Microsoft Office PowerPoint</Application>
  <PresentationFormat>Widescreen</PresentationFormat>
  <Paragraphs>344</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Calibri Light</vt:lpstr>
      <vt:lpstr>Courier New</vt:lpstr>
      <vt:lpstr>Gotham Condensed Light</vt:lpstr>
      <vt:lpstr>Open Sans</vt:lpstr>
      <vt:lpstr>Open Sans Condensed</vt:lpstr>
      <vt:lpstr>Symbol</vt:lpstr>
      <vt:lpstr>Custom Design</vt:lpstr>
      <vt:lpstr>LWC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abby@lisawiseconsulting.com</dc:creator>
  <cp:lastModifiedBy>Cindy Norris</cp:lastModifiedBy>
  <cp:revision>872</cp:revision>
  <cp:lastPrinted>2023-10-20T00:26:40Z</cp:lastPrinted>
  <dcterms:created xsi:type="dcterms:W3CDTF">2023-03-02T19:20:23Z</dcterms:created>
  <dcterms:modified xsi:type="dcterms:W3CDTF">2023-10-24T18:11:29Z</dcterms:modified>
</cp:coreProperties>
</file>